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36"/>
  </p:notesMasterIdLst>
  <p:sldIdLst>
    <p:sldId id="291" r:id="rId2"/>
    <p:sldId id="303" r:id="rId3"/>
    <p:sldId id="290" r:id="rId4"/>
    <p:sldId id="257" r:id="rId5"/>
    <p:sldId id="258" r:id="rId6"/>
    <p:sldId id="259" r:id="rId7"/>
    <p:sldId id="270" r:id="rId8"/>
    <p:sldId id="300" r:id="rId9"/>
    <p:sldId id="260" r:id="rId10"/>
    <p:sldId id="278" r:id="rId11"/>
    <p:sldId id="277" r:id="rId12"/>
    <p:sldId id="276" r:id="rId13"/>
    <p:sldId id="275" r:id="rId14"/>
    <p:sldId id="273" r:id="rId15"/>
    <p:sldId id="307" r:id="rId16"/>
    <p:sldId id="272" r:id="rId17"/>
    <p:sldId id="301" r:id="rId18"/>
    <p:sldId id="281" r:id="rId19"/>
    <p:sldId id="282" r:id="rId20"/>
    <p:sldId id="306" r:id="rId21"/>
    <p:sldId id="280" r:id="rId22"/>
    <p:sldId id="279" r:id="rId23"/>
    <p:sldId id="288" r:id="rId24"/>
    <p:sldId id="287" r:id="rId25"/>
    <p:sldId id="285" r:id="rId26"/>
    <p:sldId id="284" r:id="rId27"/>
    <p:sldId id="283" r:id="rId28"/>
    <p:sldId id="293" r:id="rId29"/>
    <p:sldId id="305" r:id="rId30"/>
    <p:sldId id="294" r:id="rId31"/>
    <p:sldId id="297" r:id="rId32"/>
    <p:sldId id="302" r:id="rId33"/>
    <p:sldId id="295" r:id="rId34"/>
    <p:sldId id="308"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D38B6-7B6A-4181-BADE-7A330BC1D8FE}">
          <p14:sldIdLst>
            <p14:sldId id="291"/>
            <p14:sldId id="303"/>
            <p14:sldId id="290"/>
            <p14:sldId id="257"/>
            <p14:sldId id="258"/>
            <p14:sldId id="259"/>
            <p14:sldId id="270"/>
            <p14:sldId id="300"/>
            <p14:sldId id="260"/>
            <p14:sldId id="278"/>
            <p14:sldId id="277"/>
            <p14:sldId id="276"/>
            <p14:sldId id="275"/>
          </p14:sldIdLst>
        </p14:section>
        <p14:section name="Untitled Section" id="{18DAC394-BDF4-4C19-9C51-AFBA1D26472B}">
          <p14:sldIdLst>
            <p14:sldId id="273"/>
            <p14:sldId id="307"/>
            <p14:sldId id="272"/>
            <p14:sldId id="301"/>
            <p14:sldId id="281"/>
            <p14:sldId id="282"/>
            <p14:sldId id="306"/>
            <p14:sldId id="280"/>
            <p14:sldId id="279"/>
            <p14:sldId id="288"/>
            <p14:sldId id="287"/>
            <p14:sldId id="285"/>
            <p14:sldId id="284"/>
            <p14:sldId id="283"/>
            <p14:sldId id="293"/>
            <p14:sldId id="305"/>
            <p14:sldId id="294"/>
            <p14:sldId id="297"/>
            <p14:sldId id="302"/>
            <p14:sldId id="295"/>
            <p14:sldId id="30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12" autoAdjust="0"/>
    <p:restoredTop sz="94660" autoAdjust="0"/>
  </p:normalViewPr>
  <p:slideViewPr>
    <p:cSldViewPr>
      <p:cViewPr varScale="1">
        <p:scale>
          <a:sx n="123" d="100"/>
          <a:sy n="123" d="100"/>
        </p:scale>
        <p:origin x="-79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7" rIns="93172" bIns="46587" rtlCol="0"/>
          <a:lstStyle>
            <a:lvl1pPr algn="r">
              <a:defRPr sz="1200"/>
            </a:lvl1pPr>
          </a:lstStyle>
          <a:p>
            <a:fld id="{6A6E63BF-CCCE-4BAB-ACF7-C10F8B671819}" type="datetimeFigureOut">
              <a:rPr lang="en-US" smtClean="0"/>
              <a:t>6/20/2012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7" rIns="93172"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7" rIns="93172" bIns="46587" rtlCol="0" anchor="b"/>
          <a:lstStyle>
            <a:lvl1pPr algn="r">
              <a:defRPr sz="1200"/>
            </a:lvl1pPr>
          </a:lstStyle>
          <a:p>
            <a:fld id="{C495CB7D-4D6A-4C1A-938B-8E2B1C005E01}" type="slidenum">
              <a:rPr lang="en-US" smtClean="0"/>
              <a:t>‹#›</a:t>
            </a:fld>
            <a:endParaRPr lang="en-US" dirty="0"/>
          </a:p>
        </p:txBody>
      </p:sp>
    </p:spTree>
    <p:extLst>
      <p:ext uri="{BB962C8B-B14F-4D97-AF65-F5344CB8AC3E}">
        <p14:creationId xmlns:p14="http://schemas.microsoft.com/office/powerpoint/2010/main" val="376483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9">
              <a:defRPr/>
            </a:pPr>
            <a:r>
              <a:rPr lang="en-US" sz="1400" dirty="0"/>
              <a:t>Cheater notes )infill spots: </a:t>
            </a:r>
          </a:p>
          <a:p>
            <a:pPr marL="232932" indent="-232932" defTabSz="931729">
              <a:buFontTx/>
              <a:buAutoNum type="arabicParenR"/>
              <a:defRPr/>
            </a:pPr>
            <a:r>
              <a:rPr lang="en-US" sz="1400" dirty="0"/>
              <a:t> Chalk board /3 bows forward and one bow to audience</a:t>
            </a:r>
          </a:p>
          <a:p>
            <a:r>
              <a:rPr lang="en-US" dirty="0" smtClean="0"/>
              <a:t>  </a:t>
            </a:r>
            <a:endParaRPr lang="en-US" dirty="0"/>
          </a:p>
        </p:txBody>
      </p:sp>
      <p:sp>
        <p:nvSpPr>
          <p:cNvPr id="4" name="Slide Number Placeholder 3"/>
          <p:cNvSpPr>
            <a:spLocks noGrp="1"/>
          </p:cNvSpPr>
          <p:nvPr>
            <p:ph type="sldNum" sz="quarter" idx="10"/>
          </p:nvPr>
        </p:nvSpPr>
        <p:spPr/>
        <p:txBody>
          <a:bodyPr/>
          <a:lstStyle/>
          <a:p>
            <a:fld id="{C495CB7D-4D6A-4C1A-938B-8E2B1C005E01}" type="slidenum">
              <a:rPr lang="en-US" smtClean="0"/>
              <a:t>1</a:t>
            </a:fld>
            <a:endParaRPr lang="en-US" dirty="0"/>
          </a:p>
        </p:txBody>
      </p:sp>
    </p:spTree>
    <p:extLst>
      <p:ext uri="{BB962C8B-B14F-4D97-AF65-F5344CB8AC3E}">
        <p14:creationId xmlns:p14="http://schemas.microsoft.com/office/powerpoint/2010/main" val="3476739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9">
              <a:defRPr/>
            </a:pPr>
            <a:r>
              <a:rPr lang="en-US" sz="1400" dirty="0"/>
              <a:t>1) A paradox :DAH!! I pretend I don’t know to escape </a:t>
            </a:r>
            <a:r>
              <a:rPr lang="en-US" sz="1400" dirty="0" smtClean="0"/>
              <a:t>responsibility but not confused as soft not knowing as that is melting into the moment in vulnerability states (Open minded skeptic deserves more honor than total gullibility). Its to boring to assume and challenge or enquiry experiences. </a:t>
            </a:r>
            <a:endParaRPr lang="en-US" sz="1400" dirty="0"/>
          </a:p>
          <a:p>
            <a:pPr defTabSz="620786">
              <a:defRPr/>
            </a:pPr>
            <a:r>
              <a:rPr lang="en-US" sz="1400" dirty="0" smtClean="0"/>
              <a:t>4)</a:t>
            </a:r>
            <a:r>
              <a:rPr lang="en-US" sz="1400" i="1" dirty="0" smtClean="0">
                <a:solidFill>
                  <a:srgbClr val="FF0000"/>
                </a:solidFill>
              </a:rPr>
              <a:t> The terms “hollow,” “empty” and “meaningless” does not mean “it doesn’t matter,” because we still have responsible actions that groove deeply from our life purpose. However, look at the meaning-making machine of matters and its context your mind holds with them. (Less ego) More deeper than that , its empty the head and landing into the heart.</a:t>
            </a:r>
          </a:p>
          <a:p>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10</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9"/>
            <a:r>
              <a:rPr lang="en-US" sz="1800" i="1" dirty="0" smtClean="0">
                <a:solidFill>
                  <a:schemeClr val="bg1">
                    <a:lumMod val="50000"/>
                    <a:lumOff val="50000"/>
                  </a:schemeClr>
                </a:solidFill>
              </a:rPr>
              <a:t>3</a:t>
            </a:r>
            <a:r>
              <a:rPr lang="en-US" sz="1600" i="1" dirty="0" smtClean="0">
                <a:solidFill>
                  <a:schemeClr val="bg1">
                    <a:lumMod val="50000"/>
                    <a:lumOff val="50000"/>
                  </a:schemeClr>
                </a:solidFill>
              </a:rPr>
              <a:t>) Slow down and let them ask questions;  Less energy attachment to the poles draws peace. We </a:t>
            </a:r>
            <a:r>
              <a:rPr lang="en-US" sz="1600" i="1" dirty="0">
                <a:solidFill>
                  <a:schemeClr val="bg1">
                    <a:lumMod val="50000"/>
                    <a:lumOff val="50000"/>
                  </a:schemeClr>
                </a:solidFill>
              </a:rPr>
              <a:t>can celebrate life without waiting to being totally polished, because fun mostly occurs during our polishing moments. </a:t>
            </a:r>
          </a:p>
          <a:p>
            <a:endParaRPr lang="en-US" sz="1800" dirty="0"/>
          </a:p>
        </p:txBody>
      </p:sp>
      <p:sp>
        <p:nvSpPr>
          <p:cNvPr id="4" name="Slide Number Placeholder 3"/>
          <p:cNvSpPr>
            <a:spLocks noGrp="1"/>
          </p:cNvSpPr>
          <p:nvPr>
            <p:ph type="sldNum" sz="quarter" idx="10"/>
          </p:nvPr>
        </p:nvSpPr>
        <p:spPr/>
        <p:txBody>
          <a:bodyPr/>
          <a:lstStyle/>
          <a:p>
            <a:fld id="{C495CB7D-4D6A-4C1A-938B-8E2B1C005E01}" type="slidenum">
              <a:rPr lang="en-US" smtClean="0"/>
              <a:t>11</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32" indent="-232932" defTabSz="931729">
              <a:buFontTx/>
              <a:buAutoNum type="arabicParenR"/>
              <a:defRPr/>
            </a:pPr>
            <a:r>
              <a:rPr lang="en-US" sz="1400" dirty="0"/>
              <a:t>Some examples of bridging two words of knowing is day dreaming, blackout states, or even falling into half-awake / half-asleep trance of awareness. As allusive this may all sound these organic expressions sits idle inside us, because wisdom already waits for us to draw from them. </a:t>
            </a:r>
          </a:p>
          <a:p>
            <a:pPr marL="232932" indent="-232932" defTabSz="931729">
              <a:buFontTx/>
              <a:buAutoNum type="arabicParenR"/>
              <a:defRPr/>
            </a:pPr>
            <a:r>
              <a:rPr lang="en-US" sz="1400" dirty="0"/>
              <a:t>Let me paint a further picture being in transcending states with nature; We seen all been serenade by the sounds of ocean waves or see the sun bouncing off the glistening top of water or perhaps in mountains winds blowing through leaves with whooshing sounds and a stunning sparkle rays of light. Does everyone relate to going into a trance like moment with nature of forgetting who they are.  </a:t>
            </a:r>
          </a:p>
          <a:p>
            <a:pPr marL="232932" indent="-232932" defTabSz="931729">
              <a:buFontTx/>
              <a:buAutoNum type="arabicParenR"/>
              <a:defRPr/>
            </a:pPr>
            <a:r>
              <a:rPr lang="en-US" sz="1400" dirty="0" smtClean="0"/>
              <a:t>In visiting places of Nature we become the nature</a:t>
            </a:r>
            <a:r>
              <a:rPr lang="en-US" sz="1400" baseline="0" dirty="0" smtClean="0"/>
              <a:t> watching as we turn ourselves inside out and blossoming a we collapse to the moment with a command to listen with our surreal experience a contemplative moment. </a:t>
            </a:r>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12</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3)</a:t>
            </a:r>
            <a:r>
              <a:rPr lang="en-US" sz="1400" baseline="0" dirty="0" smtClean="0"/>
              <a:t> </a:t>
            </a:r>
            <a:r>
              <a:rPr lang="en-US" sz="1400" dirty="0" smtClean="0"/>
              <a:t>Early eastern sages connect to underworlds simultaneously to connect to this divine wisdom</a:t>
            </a:r>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13</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Subtle awareness states being vulnerable during lost, grief and pain, the shell cracks open for states mapping to uncharted wells of wisdom </a:t>
            </a:r>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14</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95CB7D-4D6A-4C1A-938B-8E2B1C005E01}" type="slidenum">
              <a:rPr lang="en-US" smtClean="0"/>
              <a:t>15</a:t>
            </a:fld>
            <a:endParaRPr lang="en-US" dirty="0"/>
          </a:p>
        </p:txBody>
      </p:sp>
    </p:spTree>
    <p:extLst>
      <p:ext uri="{BB962C8B-B14F-4D97-AF65-F5344CB8AC3E}">
        <p14:creationId xmlns:p14="http://schemas.microsoft.com/office/powerpoint/2010/main" val="4125832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9">
              <a:defRPr/>
            </a:pPr>
            <a:r>
              <a:rPr lang="en-US" sz="1400" dirty="0"/>
              <a:t>3) </a:t>
            </a:r>
            <a:r>
              <a:rPr lang="en-US" sz="1400" dirty="0" smtClean="0"/>
              <a:t>Notice this </a:t>
            </a:r>
            <a:r>
              <a:rPr lang="en-US" sz="1400" baseline="0" dirty="0" smtClean="0"/>
              <a:t>language speaks softly as feminine side of response of activity.  </a:t>
            </a:r>
            <a:r>
              <a:rPr lang="en-US" sz="1400" dirty="0" smtClean="0"/>
              <a:t>Rather </a:t>
            </a:r>
            <a:r>
              <a:rPr lang="en-US" sz="1400" dirty="0"/>
              <a:t>being soft </a:t>
            </a:r>
            <a:r>
              <a:rPr lang="en-US" sz="1400" dirty="0" smtClean="0"/>
              <a:t>I sometimes find myself </a:t>
            </a:r>
            <a:r>
              <a:rPr lang="en-US" sz="1400" dirty="0"/>
              <a:t>get anxious </a:t>
            </a:r>
            <a:r>
              <a:rPr lang="en-US" sz="1400" dirty="0" smtClean="0"/>
              <a:t>where</a:t>
            </a:r>
            <a:r>
              <a:rPr lang="en-US" sz="1400" baseline="0" dirty="0" smtClean="0"/>
              <a:t> fear brings </a:t>
            </a:r>
            <a:r>
              <a:rPr lang="en-US" sz="1400" dirty="0" smtClean="0"/>
              <a:t>pushiness </a:t>
            </a:r>
            <a:r>
              <a:rPr lang="en-US" sz="1400" dirty="0"/>
              <a:t>through control myself or with others. How else do you often find yourself trying to motivate yourself or others using control mediums of rewards/punishment </a:t>
            </a:r>
            <a:r>
              <a:rPr lang="en-US" sz="1400" dirty="0" smtClean="0"/>
              <a:t>(Either discipline is like Punishing to ”giving poison” </a:t>
            </a:r>
            <a:r>
              <a:rPr lang="en-US" sz="1400" dirty="0"/>
              <a:t>and </a:t>
            </a:r>
            <a:r>
              <a:rPr lang="en-US" sz="1400" dirty="0" smtClean="0"/>
              <a:t>“rewards” </a:t>
            </a:r>
            <a:r>
              <a:rPr lang="en-US" sz="1400" dirty="0"/>
              <a:t>is like throwing a bone) or, are you simply using intrinsic natural motivators? Freed of self-will, self-choice </a:t>
            </a:r>
          </a:p>
        </p:txBody>
      </p:sp>
      <p:sp>
        <p:nvSpPr>
          <p:cNvPr id="4" name="Slide Number Placeholder 3"/>
          <p:cNvSpPr>
            <a:spLocks noGrp="1"/>
          </p:cNvSpPr>
          <p:nvPr>
            <p:ph type="sldNum" sz="quarter" idx="10"/>
          </p:nvPr>
        </p:nvSpPr>
        <p:spPr/>
        <p:txBody>
          <a:bodyPr/>
          <a:lstStyle/>
          <a:p>
            <a:fld id="{C495CB7D-4D6A-4C1A-938B-8E2B1C005E01}" type="slidenum">
              <a:rPr lang="en-US" smtClean="0"/>
              <a:t>16</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5197" indent="-155197">
              <a:buAutoNum type="arabicParenR"/>
            </a:pPr>
            <a:r>
              <a:rPr lang="en-US" sz="1400" dirty="0" smtClean="0"/>
              <a:t>Interacting</a:t>
            </a:r>
            <a:r>
              <a:rPr lang="en-US" sz="1400" baseline="0" dirty="0" smtClean="0"/>
              <a:t> with group there take- example is street gangs use fear</a:t>
            </a:r>
          </a:p>
          <a:p>
            <a:pPr marL="155197" indent="-155197">
              <a:buAutoNum type="arabicParenR"/>
            </a:pPr>
            <a:r>
              <a:rPr lang="en-US" sz="1400" baseline="0" dirty="0" smtClean="0"/>
              <a:t>How powerful would life be suspending yourself in awe?</a:t>
            </a:r>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17</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9">
              <a:defRPr/>
            </a:pPr>
            <a:r>
              <a:rPr lang="en-US" sz="1400" i="1" dirty="0" smtClean="0"/>
              <a:t>1)</a:t>
            </a:r>
            <a:r>
              <a:rPr lang="en-US" sz="1400" i="1" baseline="0" dirty="0" smtClean="0"/>
              <a:t> </a:t>
            </a:r>
            <a:r>
              <a:rPr lang="en-US" sz="1400" i="1" dirty="0" smtClean="0"/>
              <a:t>Any body relate to The </a:t>
            </a:r>
            <a:r>
              <a:rPr lang="en-US" sz="1400" i="1" dirty="0"/>
              <a:t>ego cyclically keeps asking questions about the questions? </a:t>
            </a:r>
          </a:p>
          <a:p>
            <a:pPr defTabSz="931729">
              <a:defRPr/>
            </a:pPr>
            <a:r>
              <a:rPr lang="en-US" sz="1400" i="1" dirty="0"/>
              <a:t>3) </a:t>
            </a:r>
            <a:r>
              <a:rPr lang="en-US" sz="1400" i="1" dirty="0" smtClean="0">
                <a:solidFill>
                  <a:schemeClr val="bg1">
                    <a:lumMod val="65000"/>
                    <a:lumOff val="35000"/>
                  </a:schemeClr>
                </a:solidFill>
              </a:rPr>
              <a:t>It is when serious emotions start setting-in.  These heavy sensations followed by weighted thoughts are clues. </a:t>
            </a:r>
            <a:r>
              <a:rPr lang="en-US" sz="1400" i="1" dirty="0" smtClean="0"/>
              <a:t>Seriousness </a:t>
            </a:r>
            <a:r>
              <a:rPr lang="en-US" sz="1400" i="1" dirty="0"/>
              <a:t>not only impacts ourselves and others as nothing happens alone . If I am not in my own impacts of who I am being then I get to see the impacts if others to who I am being., This  usually cleans up my act </a:t>
            </a:r>
            <a:r>
              <a:rPr lang="en-US" sz="1400" i="1" dirty="0" smtClean="0"/>
              <a:t>noticing how it lands with others</a:t>
            </a:r>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18</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9">
              <a:defRPr/>
            </a:pPr>
            <a:r>
              <a:rPr lang="en-US" i="1" dirty="0" smtClean="0">
                <a:solidFill>
                  <a:schemeClr val="bg1">
                    <a:lumMod val="95000"/>
                    <a:lumOff val="5000"/>
                  </a:schemeClr>
                </a:solidFill>
                <a:latin typeface="Calibri" pitchFamily="34" charset="0"/>
                <a:cs typeface="Calibri" pitchFamily="34" charset="0"/>
              </a:rPr>
              <a:t>Am I loosing anyone-</a:t>
            </a:r>
            <a:r>
              <a:rPr lang="en-US" i="1" baseline="0" dirty="0" smtClean="0">
                <a:solidFill>
                  <a:schemeClr val="bg1">
                    <a:lumMod val="95000"/>
                    <a:lumOff val="5000"/>
                  </a:schemeClr>
                </a:solidFill>
                <a:latin typeface="Calibri" pitchFamily="34" charset="0"/>
                <a:cs typeface="Calibri" pitchFamily="34" charset="0"/>
              </a:rPr>
              <a:t> </a:t>
            </a:r>
            <a:r>
              <a:rPr lang="en-US" i="1" baseline="0" dirty="0" err="1" smtClean="0">
                <a:solidFill>
                  <a:schemeClr val="bg1">
                    <a:lumMod val="95000"/>
                    <a:lumOff val="5000"/>
                  </a:schemeClr>
                </a:solidFill>
                <a:latin typeface="Calibri" pitchFamily="34" charset="0"/>
                <a:cs typeface="Calibri" pitchFamily="34" charset="0"/>
              </a:rPr>
              <a:t>movinfgtoo</a:t>
            </a:r>
            <a:r>
              <a:rPr lang="en-US" i="1" baseline="0" dirty="0" smtClean="0">
                <a:solidFill>
                  <a:schemeClr val="bg1">
                    <a:lumMod val="95000"/>
                    <a:lumOff val="5000"/>
                  </a:schemeClr>
                </a:solidFill>
                <a:latin typeface="Calibri" pitchFamily="34" charset="0"/>
                <a:cs typeface="Calibri" pitchFamily="34" charset="0"/>
              </a:rPr>
              <a:t> fast -</a:t>
            </a:r>
            <a:r>
              <a:rPr lang="en-US" i="1" dirty="0" smtClean="0">
                <a:solidFill>
                  <a:schemeClr val="bg1">
                    <a:lumMod val="95000"/>
                    <a:lumOff val="5000"/>
                  </a:schemeClr>
                </a:solidFill>
                <a:latin typeface="Calibri" pitchFamily="34" charset="0"/>
                <a:cs typeface="Calibri" pitchFamily="34" charset="0"/>
              </a:rPr>
              <a:t>I watched to many kung </a:t>
            </a:r>
            <a:r>
              <a:rPr lang="en-US" i="1" dirty="0" err="1" smtClean="0">
                <a:solidFill>
                  <a:schemeClr val="bg1">
                    <a:lumMod val="95000"/>
                    <a:lumOff val="5000"/>
                  </a:schemeClr>
                </a:solidFill>
                <a:latin typeface="Calibri" pitchFamily="34" charset="0"/>
                <a:cs typeface="Calibri" pitchFamily="34" charset="0"/>
              </a:rPr>
              <a:t>fu</a:t>
            </a:r>
            <a:r>
              <a:rPr lang="en-US" i="1" dirty="0" smtClean="0">
                <a:solidFill>
                  <a:schemeClr val="bg1">
                    <a:lumMod val="95000"/>
                    <a:lumOff val="5000"/>
                  </a:schemeClr>
                </a:solidFill>
                <a:latin typeface="Calibri" pitchFamily="34" charset="0"/>
                <a:cs typeface="Calibri" pitchFamily="34" charset="0"/>
              </a:rPr>
              <a:t> movies with grasshopper deep thoughts. </a:t>
            </a:r>
            <a:endParaRPr lang="en-US" i="1" dirty="0">
              <a:solidFill>
                <a:schemeClr val="bg1">
                  <a:lumMod val="95000"/>
                  <a:lumOff val="5000"/>
                </a:schemeClr>
              </a:solidFill>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C495CB7D-4D6A-4C1A-938B-8E2B1C005E01}" type="slidenum">
              <a:rPr lang="en-US" smtClean="0"/>
              <a:t>19</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9">
              <a:defRPr/>
            </a:pPr>
            <a:r>
              <a:rPr lang="en-US" sz="1400" dirty="0"/>
              <a:t>Cheater notes: </a:t>
            </a:r>
          </a:p>
          <a:p>
            <a:pPr marL="232932" indent="-232932" defTabSz="931729">
              <a:buFontTx/>
              <a:buAutoNum type="arabicParenR"/>
              <a:defRPr/>
            </a:pPr>
            <a:r>
              <a:rPr lang="en-US" sz="1400" dirty="0"/>
              <a:t>thank everyone being here -Ask who’s new today?  Welcome! BTW, this is your lecture to welcome interceptions, interruption of conversations </a:t>
            </a:r>
            <a:r>
              <a:rPr lang="en-US" sz="1400" dirty="0" smtClean="0"/>
              <a:t>hand raise or not as </a:t>
            </a:r>
            <a:r>
              <a:rPr lang="en-US" sz="1400" dirty="0"/>
              <a:t>this </a:t>
            </a:r>
            <a:r>
              <a:rPr lang="en-US" sz="1400" dirty="0" smtClean="0"/>
              <a:t>is a safe </a:t>
            </a:r>
            <a:r>
              <a:rPr lang="en-US" sz="1400" dirty="0"/>
              <a:t>place for surprised wisdom to occur</a:t>
            </a:r>
            <a:r>
              <a:rPr lang="en-US" sz="1400" dirty="0" smtClean="0"/>
              <a:t>. Stop me anytime. </a:t>
            </a:r>
            <a:r>
              <a:rPr lang="en-US" sz="1400" dirty="0"/>
              <a:t>Not to lecture or draw conclusions but create an opening behind an opening. Tao is nameless, un-carved block G_D (Tao’s water metaphor) </a:t>
            </a:r>
          </a:p>
          <a:p>
            <a:pPr marL="232932" indent="-232932" defTabSz="931729">
              <a:buFontTx/>
              <a:buAutoNum type="arabicParenR"/>
              <a:defRPr/>
            </a:pPr>
            <a:r>
              <a:rPr lang="en-US" sz="1400" dirty="0"/>
              <a:t>My physical introduction into Tao; Tao is water course ways offering a fluid wisdom. Through drowning at 2 Year old/latter fear at pool edge/surfing 20 foot waves and night surfing alone past the </a:t>
            </a:r>
            <a:r>
              <a:rPr lang="en-US" sz="1400" dirty="0" err="1" smtClean="0"/>
              <a:t>fearof</a:t>
            </a:r>
            <a:r>
              <a:rPr lang="en-US" sz="1400" dirty="0" smtClean="0"/>
              <a:t> </a:t>
            </a:r>
            <a:r>
              <a:rPr lang="en-US" sz="1400" dirty="0"/>
              <a:t>Tao </a:t>
            </a:r>
            <a:r>
              <a:rPr lang="en-US" sz="1400" dirty="0" smtClean="0"/>
              <a:t>–watching the oceans behavior,</a:t>
            </a:r>
            <a:r>
              <a:rPr lang="en-US" sz="1400" baseline="0" dirty="0" smtClean="0"/>
              <a:t> night surfing, </a:t>
            </a:r>
            <a:r>
              <a:rPr lang="en-US" sz="1400" dirty="0" smtClean="0"/>
              <a:t>Feeling fearless in powers of Tao, the watery ways and timing with nature of water.  I</a:t>
            </a:r>
            <a:r>
              <a:rPr lang="en-US" sz="1400" baseline="0" dirty="0" smtClean="0"/>
              <a:t>nnocently realizing there is no fear as excitement takes over fear as drowning to surfing. Surfing energy moments  </a:t>
            </a:r>
            <a:endParaRPr lang="en-US" sz="1400" dirty="0"/>
          </a:p>
          <a:p>
            <a:r>
              <a:rPr lang="en-US" sz="1400" dirty="0" smtClean="0"/>
              <a:t>  </a:t>
            </a:r>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2</a:t>
            </a:fld>
            <a:endParaRPr lang="en-US" dirty="0"/>
          </a:p>
        </p:txBody>
      </p:sp>
    </p:spTree>
    <p:extLst>
      <p:ext uri="{BB962C8B-B14F-4D97-AF65-F5344CB8AC3E}">
        <p14:creationId xmlns:p14="http://schemas.microsoft.com/office/powerpoint/2010/main" val="3476739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9">
              <a:defRPr/>
            </a:pPr>
            <a:r>
              <a:rPr lang="en-US" sz="1800" i="1" dirty="0" smtClean="0">
                <a:solidFill>
                  <a:schemeClr val="bg1"/>
                </a:solidFill>
              </a:rPr>
              <a:t>3</a:t>
            </a:r>
            <a:r>
              <a:rPr lang="en-US" sz="1600" i="1" dirty="0" smtClean="0">
                <a:solidFill>
                  <a:schemeClr val="bg1"/>
                </a:solidFill>
              </a:rPr>
              <a:t>)  </a:t>
            </a:r>
            <a:r>
              <a:rPr lang="en-US" sz="1600" dirty="0" smtClean="0"/>
              <a:t>Look</a:t>
            </a:r>
            <a:r>
              <a:rPr lang="en-US" sz="1600" baseline="0" dirty="0" smtClean="0"/>
              <a:t> at partner and be serous. now smile to slight laughter. Be super serous and now Laugh again to fake it to you make it or not. Now be authentic and doing it again laughing with ease allowing concerns to disappear laughing more. </a:t>
            </a:r>
            <a:r>
              <a:rPr lang="en-US" sz="1600" i="1" dirty="0" smtClean="0">
                <a:solidFill>
                  <a:schemeClr val="bg1">
                    <a:lumMod val="95000"/>
                    <a:lumOff val="5000"/>
                  </a:schemeClr>
                </a:solidFill>
                <a:latin typeface="Calibri" pitchFamily="34" charset="0"/>
                <a:cs typeface="Calibri" pitchFamily="34" charset="0"/>
              </a:rPr>
              <a:t>Maybe laugh even if you don’t think it’s funny to see if you can shift your way of seeing yourself in these circumstances. Allow fun to recurred failures so they are just as welcomed as much as all others things that flow your way. </a:t>
            </a:r>
            <a:endParaRPr lang="en-US" sz="1600" i="1" dirty="0">
              <a:solidFill>
                <a:schemeClr val="bg1">
                  <a:lumMod val="95000"/>
                  <a:lumOff val="5000"/>
                </a:schemeClr>
              </a:solidFill>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C495CB7D-4D6A-4C1A-938B-8E2B1C005E01}" type="slidenum">
              <a:rPr lang="en-US" smtClean="0"/>
              <a:t>20</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4) </a:t>
            </a:r>
            <a:r>
              <a:rPr lang="en-US" sz="1400" dirty="0" smtClean="0"/>
              <a:t>Stop and be slow for pause-Does </a:t>
            </a:r>
            <a:r>
              <a:rPr lang="en-US" sz="1400" dirty="0"/>
              <a:t>everyone relate to those moments in there lives when hijacked and having a triggered or serious moment with your self ? </a:t>
            </a:r>
          </a:p>
        </p:txBody>
      </p:sp>
      <p:sp>
        <p:nvSpPr>
          <p:cNvPr id="4" name="Slide Number Placeholder 3"/>
          <p:cNvSpPr>
            <a:spLocks noGrp="1"/>
          </p:cNvSpPr>
          <p:nvPr>
            <p:ph type="sldNum" sz="quarter" idx="10"/>
          </p:nvPr>
        </p:nvSpPr>
        <p:spPr/>
        <p:txBody>
          <a:bodyPr/>
          <a:lstStyle/>
          <a:p>
            <a:fld id="{C495CB7D-4D6A-4C1A-938B-8E2B1C005E01}" type="slidenum">
              <a:rPr lang="en-US" smtClean="0"/>
              <a:t>21</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C495CB7D-4D6A-4C1A-938B-8E2B1C005E01}" type="slidenum">
              <a:rPr lang="en-US" smtClean="0"/>
              <a:t>22</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C495CB7D-4D6A-4C1A-938B-8E2B1C005E01}" type="slidenum">
              <a:rPr lang="en-US" smtClean="0"/>
              <a:t>23</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i="1" dirty="0" smtClean="0">
                <a:solidFill>
                  <a:schemeClr val="bg1">
                    <a:lumMod val="95000"/>
                    <a:lumOff val="5000"/>
                  </a:schemeClr>
                </a:solidFill>
                <a:latin typeface="Calibri" pitchFamily="34" charset="0"/>
                <a:cs typeface="Calibri" pitchFamily="34" charset="0"/>
              </a:rPr>
              <a:t>3) Pause and slow down at last 2</a:t>
            </a:r>
          </a:p>
          <a:p>
            <a:r>
              <a:rPr lang="en-US" sz="1400" i="1" dirty="0" smtClean="0">
                <a:solidFill>
                  <a:schemeClr val="bg1">
                    <a:lumMod val="95000"/>
                    <a:lumOff val="5000"/>
                  </a:schemeClr>
                </a:solidFill>
                <a:latin typeface="Calibri" pitchFamily="34" charset="0"/>
                <a:cs typeface="Calibri" pitchFamily="34" charset="0"/>
              </a:rPr>
              <a:t>4</a:t>
            </a:r>
            <a:r>
              <a:rPr lang="en-US" sz="1400" i="1" dirty="0">
                <a:solidFill>
                  <a:schemeClr val="bg1">
                    <a:lumMod val="95000"/>
                    <a:lumOff val="5000"/>
                  </a:schemeClr>
                </a:solidFill>
                <a:latin typeface="Calibri" pitchFamily="34" charset="0"/>
                <a:cs typeface="Calibri" pitchFamily="34" charset="0"/>
              </a:rPr>
              <a:t>) </a:t>
            </a:r>
            <a:r>
              <a:rPr lang="en-US" sz="1400" dirty="0"/>
              <a:t>Try Gibberish</a:t>
            </a:r>
            <a:r>
              <a:rPr lang="en-US" sz="1400" i="1" dirty="0"/>
              <a:t> party's are nameless and formless conversations  that freely unattached offers fresh clearing top feng shui the brain. </a:t>
            </a:r>
            <a:r>
              <a:rPr lang="en-US" sz="1400" i="1" dirty="0">
                <a:solidFill>
                  <a:schemeClr val="bg1">
                    <a:lumMod val="95000"/>
                    <a:lumOff val="5000"/>
                  </a:schemeClr>
                </a:solidFill>
                <a:latin typeface="Calibri" pitchFamily="34" charset="0"/>
                <a:cs typeface="Calibri" pitchFamily="34" charset="0"/>
              </a:rPr>
              <a:t>Gibberish ;Next time when these heavy situations arise as constant patterns, try laughing? Through laughing, it holds life lighter as you unattached from the situation at hand and rise above it. Keep laughing at things whenever you feel they are dead serious</a:t>
            </a:r>
            <a:r>
              <a:rPr lang="en-US" sz="1400" i="1" dirty="0" smtClean="0">
                <a:solidFill>
                  <a:schemeClr val="bg1">
                    <a:lumMod val="95000"/>
                    <a:lumOff val="5000"/>
                  </a:schemeClr>
                </a:solidFill>
                <a:latin typeface="Calibri" pitchFamily="34" charset="0"/>
                <a:cs typeface="Calibri" pitchFamily="34" charset="0"/>
              </a:rPr>
              <a:t>. Nonsense of formless acts playful and safe. Etymology of words loose energy charge to language</a:t>
            </a:r>
            <a:endParaRPr lang="en-US" sz="1400" i="1" dirty="0">
              <a:solidFill>
                <a:schemeClr val="bg1">
                  <a:lumMod val="95000"/>
                  <a:lumOff val="5000"/>
                </a:schemeClr>
              </a:solidFill>
              <a:latin typeface="Calibri" pitchFamily="34" charset="0"/>
              <a:cs typeface="Calibri" pitchFamily="34" charset="0"/>
            </a:endParaRPr>
          </a:p>
          <a:p>
            <a:r>
              <a:rPr lang="en-US" sz="2400" baseline="0" dirty="0" smtClean="0"/>
              <a:t> </a:t>
            </a:r>
            <a:endParaRPr lang="en-US" sz="2400" dirty="0"/>
          </a:p>
        </p:txBody>
      </p:sp>
      <p:sp>
        <p:nvSpPr>
          <p:cNvPr id="4" name="Slide Number Placeholder 3"/>
          <p:cNvSpPr>
            <a:spLocks noGrp="1"/>
          </p:cNvSpPr>
          <p:nvPr>
            <p:ph type="sldNum" sz="quarter" idx="10"/>
          </p:nvPr>
        </p:nvSpPr>
        <p:spPr/>
        <p:txBody>
          <a:bodyPr/>
          <a:lstStyle/>
          <a:p>
            <a:fld id="{C495CB7D-4D6A-4C1A-938B-8E2B1C005E01}" type="slidenum">
              <a:rPr lang="en-US" smtClean="0"/>
              <a:t>24</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2)</a:t>
            </a:r>
            <a:r>
              <a:rPr lang="en-US" sz="1400" baseline="0" dirty="0" smtClean="0"/>
              <a:t> P</a:t>
            </a:r>
            <a:r>
              <a:rPr lang="en-US" sz="1400" dirty="0" smtClean="0"/>
              <a:t>hysicist</a:t>
            </a:r>
            <a:r>
              <a:rPr lang="en-US" sz="1400" baseline="0" dirty="0" smtClean="0"/>
              <a:t> can not seem to ever find the smallest particles or the largest form of space. The micro infinity and the macro infinity levels have no limits yet science keeps dividing as if its going somewhere. But never reaches the limits.</a:t>
            </a:r>
          </a:p>
          <a:p>
            <a:r>
              <a:rPr lang="en-US" sz="1400" baseline="0" dirty="0" smtClean="0"/>
              <a:t>3) Science wont argue with us when having a soulful experience-all is sound from spirit</a:t>
            </a:r>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25</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9"/>
            <a:r>
              <a:rPr lang="en-US" sz="1400" i="1" dirty="0" smtClean="0">
                <a:solidFill>
                  <a:schemeClr val="bg1">
                    <a:lumMod val="50000"/>
                    <a:lumOff val="50000"/>
                  </a:schemeClr>
                </a:solidFill>
              </a:rPr>
              <a:t>2) We </a:t>
            </a:r>
            <a:r>
              <a:rPr lang="en-US" sz="1400" i="1" dirty="0">
                <a:solidFill>
                  <a:schemeClr val="bg1">
                    <a:lumMod val="50000"/>
                    <a:lumOff val="50000"/>
                  </a:schemeClr>
                </a:solidFill>
              </a:rPr>
              <a:t>can celebrate life without waiting to being totally polished, because fun mostly occurs during our polishing moments. </a:t>
            </a:r>
          </a:p>
          <a:p>
            <a:r>
              <a:rPr lang="en-US" sz="1400" dirty="0" smtClean="0"/>
              <a:t>As far as polishing moments verses unpolished is really a state of mind that</a:t>
            </a:r>
            <a:r>
              <a:rPr lang="en-US" sz="1400" baseline="0" dirty="0" smtClean="0"/>
              <a:t> life is in constant change without fixing . not to be confused its therapy to get better we can keep our innocence as the balance and change of weather. Weather doesn’t argue or judge itself what it is doing in the moment, it is always seeking balance yet never finds total balance. We too are like weather where we get to trust the process with out us getting in the way of thinking it through. </a:t>
            </a:r>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26</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 see how much time we have –END OPTION before questions ahead</a:t>
            </a:r>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27</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Be </a:t>
            </a:r>
            <a:r>
              <a:rPr lang="en-US" sz="1400" baseline="0" dirty="0" smtClean="0"/>
              <a:t>with audience and let then respond slowly top each one</a:t>
            </a:r>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28</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9"/>
            <a:r>
              <a:rPr lang="en-US" sz="1400" dirty="0" smtClean="0"/>
              <a:t> do in</a:t>
            </a:r>
            <a:r>
              <a:rPr lang="en-US" sz="1400" baseline="0" dirty="0" smtClean="0"/>
              <a:t> diode with partner: </a:t>
            </a:r>
            <a:r>
              <a:rPr lang="en-US" sz="1400" dirty="0" smtClean="0">
                <a:solidFill>
                  <a:schemeClr val="bg1">
                    <a:lumMod val="75000"/>
                    <a:lumOff val="25000"/>
                  </a:schemeClr>
                </a:solidFill>
              </a:rPr>
              <a:t>Were </a:t>
            </a:r>
            <a:r>
              <a:rPr lang="en-US" sz="1400" dirty="0">
                <a:solidFill>
                  <a:schemeClr val="bg1">
                    <a:lumMod val="75000"/>
                    <a:lumOff val="25000"/>
                  </a:schemeClr>
                </a:solidFill>
              </a:rPr>
              <a:t>there any goals you followed through in resulting hitting dead end</a:t>
            </a:r>
            <a:r>
              <a:rPr lang="en-US" sz="1400" dirty="0">
                <a:solidFill>
                  <a:schemeClr val="bg1">
                    <a:lumMod val="75000"/>
                    <a:lumOff val="25000"/>
                  </a:schemeClr>
                </a:solidFill>
                <a:latin typeface="Antigoni" pitchFamily="34" charset="0"/>
              </a:rPr>
              <a:t>?</a:t>
            </a:r>
            <a:r>
              <a:rPr lang="en-US" sz="1400" dirty="0">
                <a:solidFill>
                  <a:schemeClr val="bg1">
                    <a:lumMod val="75000"/>
                    <a:lumOff val="25000"/>
                  </a:schemeClr>
                </a:solidFill>
              </a:rPr>
              <a:t> Where did you think the path of your chosen goal would lead you and where did you actually end up</a:t>
            </a:r>
            <a:r>
              <a:rPr lang="en-US" sz="1400" dirty="0">
                <a:solidFill>
                  <a:schemeClr val="bg1">
                    <a:lumMod val="75000"/>
                    <a:lumOff val="25000"/>
                  </a:schemeClr>
                </a:solidFill>
                <a:latin typeface="Antigoni" pitchFamily="34" charset="0"/>
              </a:rPr>
              <a:t>?</a:t>
            </a:r>
            <a:r>
              <a:rPr lang="en-US" sz="1400" dirty="0">
                <a:solidFill>
                  <a:schemeClr val="bg1">
                    <a:lumMod val="75000"/>
                    <a:lumOff val="25000"/>
                  </a:schemeClr>
                </a:solidFill>
              </a:rPr>
              <a:t> Can you identify these offset goals as blessings in despite there being a sense of chaotic uncertainty</a:t>
            </a:r>
            <a:r>
              <a:rPr lang="en-US" sz="1400" dirty="0">
                <a:solidFill>
                  <a:schemeClr val="bg1">
                    <a:lumMod val="75000"/>
                    <a:lumOff val="25000"/>
                  </a:schemeClr>
                </a:solidFill>
                <a:latin typeface="Antigoni" pitchFamily="34" charset="0"/>
              </a:rPr>
              <a:t>?</a:t>
            </a:r>
            <a:r>
              <a:rPr lang="en-US" sz="1400" dirty="0">
                <a:solidFill>
                  <a:schemeClr val="bg1">
                    <a:lumMod val="75000"/>
                    <a:lumOff val="25000"/>
                  </a:schemeClr>
                </a:solidFill>
              </a:rPr>
              <a:t> </a:t>
            </a:r>
          </a:p>
          <a:p>
            <a:endParaRPr lang="en-US" dirty="0"/>
          </a:p>
        </p:txBody>
      </p:sp>
      <p:sp>
        <p:nvSpPr>
          <p:cNvPr id="4" name="Slide Number Placeholder 3"/>
          <p:cNvSpPr>
            <a:spLocks noGrp="1"/>
          </p:cNvSpPr>
          <p:nvPr>
            <p:ph type="sldNum" sz="quarter" idx="10"/>
          </p:nvPr>
        </p:nvSpPr>
        <p:spPr/>
        <p:txBody>
          <a:bodyPr/>
          <a:lstStyle/>
          <a:p>
            <a:fld id="{C495CB7D-4D6A-4C1A-938B-8E2B1C005E01}" type="slidenum">
              <a:rPr lang="en-US" smtClean="0"/>
              <a:t>29</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32" indent="-232932" defTabSz="620786">
              <a:buFontTx/>
              <a:buAutoNum type="arabicParenR"/>
              <a:defRPr/>
            </a:pPr>
            <a:r>
              <a:rPr lang="en-US" sz="1400" dirty="0"/>
              <a:t>Tao means to me Life. So it is being in life without ego.  We are not cheapening life as accidents, or </a:t>
            </a:r>
            <a:r>
              <a:rPr lang="x-none" sz="1400"/>
              <a:t>coincidence </a:t>
            </a:r>
            <a:r>
              <a:rPr lang="en-US" sz="1400" dirty="0"/>
              <a:t>into the kwinkey dinkey’s, but suspending ego for awhile just to have fun today to release the guarded ego.  </a:t>
            </a:r>
          </a:p>
          <a:p>
            <a:pPr marL="232932" indent="-232932" defTabSz="620786">
              <a:buFontTx/>
              <a:buAutoNum type="arabicParenR"/>
              <a:defRPr/>
            </a:pPr>
            <a:r>
              <a:rPr lang="en-US" sz="1400" dirty="0"/>
              <a:t>When we Give up reasons to live our life, life shows us how to live.  </a:t>
            </a:r>
            <a:endParaRPr lang="en-US" sz="1400" dirty="0" smtClean="0"/>
          </a:p>
          <a:p>
            <a:pPr marL="232932" indent="-232932" defTabSz="620786">
              <a:buFontTx/>
              <a:buAutoNum type="arabicParenR"/>
              <a:defRPr/>
            </a:pPr>
            <a:r>
              <a:rPr lang="en-US" sz="1400" dirty="0" smtClean="0"/>
              <a:t>Footnote: watch</a:t>
            </a:r>
            <a:r>
              <a:rPr lang="en-US" sz="1400" baseline="0" dirty="0" smtClean="0"/>
              <a:t> screen and hit it each time-don’t look at paper</a:t>
            </a:r>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3</a:t>
            </a:fld>
            <a:endParaRPr lang="en-US" dirty="0"/>
          </a:p>
        </p:txBody>
      </p:sp>
    </p:spTree>
    <p:extLst>
      <p:ext uri="{BB962C8B-B14F-4D97-AF65-F5344CB8AC3E}">
        <p14:creationId xmlns:p14="http://schemas.microsoft.com/office/powerpoint/2010/main" val="3476739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what works and what doesn’t work</a:t>
            </a:r>
            <a:endParaRPr lang="en-US" dirty="0"/>
          </a:p>
        </p:txBody>
      </p:sp>
      <p:sp>
        <p:nvSpPr>
          <p:cNvPr id="4" name="Slide Number Placeholder 3"/>
          <p:cNvSpPr>
            <a:spLocks noGrp="1"/>
          </p:cNvSpPr>
          <p:nvPr>
            <p:ph type="sldNum" sz="quarter" idx="10"/>
          </p:nvPr>
        </p:nvSpPr>
        <p:spPr/>
        <p:txBody>
          <a:bodyPr/>
          <a:lstStyle/>
          <a:p>
            <a:fld id="{C495CB7D-4D6A-4C1A-938B-8E2B1C005E01}" type="slidenum">
              <a:rPr lang="en-US" smtClean="0"/>
              <a:t>30</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9"/>
            <a:r>
              <a:rPr lang="en-US" sz="1400" dirty="0" smtClean="0"/>
              <a:t> Slowly</a:t>
            </a:r>
            <a:r>
              <a:rPr lang="en-US" sz="1400" baseline="0" dirty="0" smtClean="0"/>
              <a:t> be with audience and let then respond</a:t>
            </a:r>
            <a:endParaRPr lang="en-US" sz="1400" dirty="0" smtClean="0"/>
          </a:p>
          <a:p>
            <a:r>
              <a:rPr lang="en-US" sz="1400" dirty="0" smtClean="0"/>
              <a:t>For accountability, set dates, schedules and accountably partners to keep you on tract</a:t>
            </a:r>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31</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 When I complain. My close friends and love ones remind you when I complain because we usually don’t notice it</a:t>
            </a:r>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32</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0786">
              <a:defRPr/>
            </a:pPr>
            <a:r>
              <a:rPr lang="en-US" sz="1400" dirty="0" smtClean="0"/>
              <a:t>Be </a:t>
            </a:r>
            <a:r>
              <a:rPr lang="en-US" sz="1400" baseline="0" dirty="0" smtClean="0"/>
              <a:t>with audience and let them respond</a:t>
            </a:r>
            <a:endParaRPr lang="en-US" sz="1400" dirty="0" smtClean="0"/>
          </a:p>
          <a:p>
            <a:endParaRPr lang="en-US" dirty="0"/>
          </a:p>
        </p:txBody>
      </p:sp>
      <p:sp>
        <p:nvSpPr>
          <p:cNvPr id="4" name="Slide Number Placeholder 3"/>
          <p:cNvSpPr>
            <a:spLocks noGrp="1"/>
          </p:cNvSpPr>
          <p:nvPr>
            <p:ph type="sldNum" sz="quarter" idx="10"/>
          </p:nvPr>
        </p:nvSpPr>
        <p:spPr/>
        <p:txBody>
          <a:bodyPr/>
          <a:lstStyle/>
          <a:p>
            <a:fld id="{C495CB7D-4D6A-4C1A-938B-8E2B1C005E01}" type="slidenum">
              <a:rPr lang="en-US" smtClean="0"/>
              <a:t>33</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0786">
              <a:defRPr/>
            </a:pPr>
            <a:r>
              <a:rPr lang="en-US" sz="1400" dirty="0" smtClean="0"/>
              <a:t>Be </a:t>
            </a:r>
            <a:r>
              <a:rPr lang="en-US" sz="1400" baseline="0" dirty="0" smtClean="0"/>
              <a:t>with audience and let them respond by asking them what they learned, highlights or any takeaways</a:t>
            </a:r>
          </a:p>
          <a:p>
            <a:pPr defTabSz="620786">
              <a:defRPr/>
            </a:pPr>
            <a:r>
              <a:rPr lang="en-US" sz="1400" baseline="0" dirty="0" smtClean="0"/>
              <a:t>If I offended anyone with inaccuracies or stung anyone with words to come forward with my apologies</a:t>
            </a:r>
            <a:endParaRPr lang="en-US" sz="1400" dirty="0" smtClean="0"/>
          </a:p>
          <a:p>
            <a:endParaRPr lang="en-US" dirty="0"/>
          </a:p>
        </p:txBody>
      </p:sp>
      <p:sp>
        <p:nvSpPr>
          <p:cNvPr id="4" name="Slide Number Placeholder 3"/>
          <p:cNvSpPr>
            <a:spLocks noGrp="1"/>
          </p:cNvSpPr>
          <p:nvPr>
            <p:ph type="sldNum" sz="quarter" idx="10"/>
          </p:nvPr>
        </p:nvSpPr>
        <p:spPr/>
        <p:txBody>
          <a:bodyPr/>
          <a:lstStyle/>
          <a:p>
            <a:fld id="{C495CB7D-4D6A-4C1A-938B-8E2B1C005E01}" type="slidenum">
              <a:rPr lang="en-US" smtClean="0"/>
              <a:t>34</a:t>
            </a:fld>
            <a:endParaRPr lang="en-US" dirty="0"/>
          </a:p>
        </p:txBody>
      </p:sp>
    </p:spTree>
    <p:extLst>
      <p:ext uri="{BB962C8B-B14F-4D97-AF65-F5344CB8AC3E}">
        <p14:creationId xmlns:p14="http://schemas.microsoft.com/office/powerpoint/2010/main" val="43762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9">
              <a:defRPr/>
            </a:pPr>
            <a:r>
              <a:rPr lang="en-US" sz="1800" i="1" dirty="0"/>
              <a:t>1</a:t>
            </a:r>
            <a:r>
              <a:rPr lang="en-US" sz="1600" i="1" dirty="0"/>
              <a:t>) Through photos, you can see Albert Einstein </a:t>
            </a:r>
            <a:r>
              <a:rPr lang="en-US" sz="1600" dirty="0"/>
              <a:t> was a dreamer using imagination, trancing and transcending different worlds. </a:t>
            </a:r>
            <a:r>
              <a:rPr lang="en-US" sz="1600" i="1" dirty="0"/>
              <a:t>Albert Einstein said. "Imagination is more important than knowledge”. He further expands that into saying “He who no longer pause to wonder and stand rapt in awe, is good as dead; his eyes are closed." If you are board, then you are not curious.</a:t>
            </a:r>
            <a:r>
              <a:rPr lang="en-US" sz="1600" dirty="0"/>
              <a:t> </a:t>
            </a:r>
            <a:r>
              <a:rPr lang="en-US" sz="1600" i="1" dirty="0"/>
              <a:t>Possibilities only come from being curious. </a:t>
            </a:r>
            <a:r>
              <a:rPr lang="en-US" sz="1600" i="1" dirty="0" smtClean="0"/>
              <a:t>Today, lets take </a:t>
            </a:r>
            <a:r>
              <a:rPr lang="en-US" sz="1600" i="1" dirty="0"/>
              <a:t>a journey together and boldly go where you never gone before. </a:t>
            </a:r>
          </a:p>
          <a:p>
            <a:pPr defTabSz="931729">
              <a:defRPr/>
            </a:pPr>
            <a:r>
              <a:rPr lang="en-US" sz="1600" i="1" dirty="0"/>
              <a:t>3)  Distinctions are not the truth ,it is a pointless tool to help us get out of our head and into intimacy of  heartfelt magic.</a:t>
            </a:r>
          </a:p>
          <a:p>
            <a:pPr defTabSz="931729">
              <a:defRPr/>
            </a:pPr>
            <a:endParaRPr lang="en-US" sz="1600" dirty="0"/>
          </a:p>
        </p:txBody>
      </p:sp>
      <p:sp>
        <p:nvSpPr>
          <p:cNvPr id="4" name="Slide Number Placeholder 3"/>
          <p:cNvSpPr>
            <a:spLocks noGrp="1"/>
          </p:cNvSpPr>
          <p:nvPr>
            <p:ph type="sldNum" sz="quarter" idx="10"/>
          </p:nvPr>
        </p:nvSpPr>
        <p:spPr/>
        <p:txBody>
          <a:bodyPr/>
          <a:lstStyle/>
          <a:p>
            <a:fld id="{C495CB7D-4D6A-4C1A-938B-8E2B1C005E01}" type="slidenum">
              <a:rPr lang="en-US" smtClean="0"/>
              <a:t>4</a:t>
            </a:fld>
            <a:endParaRPr lang="en-US" dirty="0"/>
          </a:p>
        </p:txBody>
      </p:sp>
    </p:spTree>
    <p:extLst>
      <p:ext uri="{BB962C8B-B14F-4D97-AF65-F5344CB8AC3E}">
        <p14:creationId xmlns:p14="http://schemas.microsoft.com/office/powerpoint/2010/main" val="90164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9">
              <a:defRPr/>
            </a:pPr>
            <a:r>
              <a:rPr lang="en-US" sz="1400" dirty="0"/>
              <a:t>3) From denial or pain to moments. Comedians, artist and other creative people pull things </a:t>
            </a:r>
            <a:r>
              <a:rPr lang="en-US" sz="1400" dirty="0" smtClean="0"/>
              <a:t>out-from-the-sky </a:t>
            </a:r>
            <a:r>
              <a:rPr lang="en-US" sz="1400" dirty="0"/>
              <a:t>using moments and experience in linking to these spontaneous dimensions.  Rather than holding on they </a:t>
            </a:r>
            <a:r>
              <a:rPr lang="en-US" sz="1400" dirty="0" smtClean="0"/>
              <a:t>mock </a:t>
            </a:r>
            <a:r>
              <a:rPr lang="en-US" sz="1400" dirty="0"/>
              <a:t>there own </a:t>
            </a:r>
            <a:r>
              <a:rPr lang="en-US" sz="1400" dirty="0" smtClean="0"/>
              <a:t>ego.</a:t>
            </a:r>
            <a:endParaRPr lang="en-US" sz="1400" dirty="0"/>
          </a:p>
          <a:p>
            <a:pPr defTabSz="931729">
              <a:defRPr/>
            </a:pPr>
            <a:r>
              <a:rPr lang="en-US" sz="1400" dirty="0" smtClean="0"/>
              <a:t>Using spontaneous felt moments for a sense of release to transmute </a:t>
            </a:r>
            <a:r>
              <a:rPr lang="en-US" sz="1400" dirty="0"/>
              <a:t>pain from a </a:t>
            </a:r>
            <a:r>
              <a:rPr lang="en-US" sz="1400" dirty="0" smtClean="0"/>
              <a:t>serious </a:t>
            </a:r>
            <a:r>
              <a:rPr lang="en-US" sz="1400" dirty="0"/>
              <a:t>events into laughter. </a:t>
            </a:r>
            <a:r>
              <a:rPr lang="en-US" sz="1400" i="1" dirty="0" smtClean="0">
                <a:solidFill>
                  <a:schemeClr val="bg1">
                    <a:lumMod val="95000"/>
                    <a:lumOff val="5000"/>
                  </a:schemeClr>
                </a:solidFill>
                <a:latin typeface="Calibri" pitchFamily="34" charset="0"/>
                <a:cs typeface="Calibri" pitchFamily="34" charset="0"/>
              </a:rPr>
              <a:t>Remember to laugh. Can you laugh at your own incompetence? Do you see the absurdities from your often thought of serious circumstances? </a:t>
            </a:r>
          </a:p>
          <a:p>
            <a:pPr defTabSz="931729">
              <a:defRPr/>
            </a:pPr>
            <a:r>
              <a:rPr lang="en-US" sz="1400" i="1" dirty="0" smtClean="0">
                <a:solidFill>
                  <a:schemeClr val="bg1">
                    <a:lumMod val="95000"/>
                    <a:lumOff val="5000"/>
                  </a:schemeClr>
                </a:solidFill>
                <a:latin typeface="Calibri" pitchFamily="34" charset="0"/>
                <a:cs typeface="Calibri" pitchFamily="34" charset="0"/>
              </a:rPr>
              <a:t>Transmuting pain into a new realm of  peace.</a:t>
            </a:r>
          </a:p>
          <a:p>
            <a:pPr defTabSz="931729">
              <a:defRPr/>
            </a:pPr>
            <a:endParaRPr lang="en-US" sz="1400" dirty="0"/>
          </a:p>
          <a:p>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5</a:t>
            </a:fld>
            <a:endParaRPr lang="en-US" dirty="0"/>
          </a:p>
        </p:txBody>
      </p:sp>
    </p:spTree>
    <p:extLst>
      <p:ext uri="{BB962C8B-B14F-4D97-AF65-F5344CB8AC3E}">
        <p14:creationId xmlns:p14="http://schemas.microsoft.com/office/powerpoint/2010/main" val="1505554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9">
              <a:defRPr/>
            </a:pPr>
            <a:r>
              <a:rPr lang="en-US" sz="1400" dirty="0" smtClean="0"/>
              <a:t>4) I know I </a:t>
            </a:r>
            <a:r>
              <a:rPr lang="en-US" sz="1400" baseline="0" dirty="0" smtClean="0"/>
              <a:t>argues with life events or circumstances that follow me everyday. </a:t>
            </a:r>
            <a:r>
              <a:rPr lang="en-US" sz="1400" dirty="0"/>
              <a:t>Whatever life scoops up, let’s look how we can embrace life’s accidents warmly through this living wisdom with the Tao”. </a:t>
            </a:r>
            <a:r>
              <a:rPr lang="en-US" sz="1400" dirty="0" smtClean="0"/>
              <a:t>As being it shouldn’t be loses power a steam for life excitement</a:t>
            </a:r>
            <a:endParaRPr lang="en-US" sz="1400" dirty="0"/>
          </a:p>
          <a:p>
            <a:pPr defTabSz="931729">
              <a:defRPr/>
            </a:pPr>
            <a:endParaRPr lang="en-US" sz="1400" dirty="0"/>
          </a:p>
          <a:p>
            <a:pPr marL="232932" indent="-232932" defTabSz="931729">
              <a:buFontTx/>
              <a:buAutoNum type="arabicParenR"/>
              <a:defRPr/>
            </a:pPr>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6</a:t>
            </a:fld>
            <a:endParaRPr lang="en-US" dirty="0"/>
          </a:p>
        </p:txBody>
      </p:sp>
    </p:spTree>
    <p:extLst>
      <p:ext uri="{BB962C8B-B14F-4D97-AF65-F5344CB8AC3E}">
        <p14:creationId xmlns:p14="http://schemas.microsoft.com/office/powerpoint/2010/main" val="339507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r>
              <a:rPr lang="en-US" sz="1400" dirty="0" smtClean="0"/>
              <a:t>I hope you enjoy the black</a:t>
            </a:r>
            <a:r>
              <a:rPr lang="en-US" sz="1400" baseline="0" dirty="0" smtClean="0"/>
              <a:t> and white photos of </a:t>
            </a:r>
            <a:r>
              <a:rPr lang="en-US" sz="1400" baseline="0" dirty="0" err="1" smtClean="0"/>
              <a:t>sumi</a:t>
            </a:r>
            <a:r>
              <a:rPr lang="en-US" sz="1400" baseline="0" dirty="0" smtClean="0"/>
              <a:t> paintings as my works</a:t>
            </a:r>
            <a:endParaRPr lang="en-US" sz="1400" dirty="0" smtClean="0"/>
          </a:p>
          <a:p>
            <a:pPr marL="342900" indent="-342900">
              <a:buAutoNum type="arabicParenR"/>
            </a:pPr>
            <a:r>
              <a:rPr lang="en-US" sz="1400" dirty="0" smtClean="0"/>
              <a:t>Often relate as the term “New weird normal”, a new paradigm to rinsing</a:t>
            </a:r>
            <a:r>
              <a:rPr lang="en-US" sz="1400" baseline="0" dirty="0" smtClean="0"/>
              <a:t> the mind. Reset mode</a:t>
            </a:r>
          </a:p>
          <a:p>
            <a:pPr marL="342900" indent="-342900">
              <a:buAutoNum type="arabicParenR"/>
            </a:pPr>
            <a:r>
              <a:rPr lang="en-US" sz="1400" baseline="0" dirty="0" smtClean="0"/>
              <a:t>gravity of thoughts relaxing from our head and down spilling into the hearts</a:t>
            </a:r>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7</a:t>
            </a:fld>
            <a:endParaRPr lang="en-US" dirty="0"/>
          </a:p>
        </p:txBody>
      </p:sp>
    </p:spTree>
    <p:extLst>
      <p:ext uri="{BB962C8B-B14F-4D97-AF65-F5344CB8AC3E}">
        <p14:creationId xmlns:p14="http://schemas.microsoft.com/office/powerpoint/2010/main" val="1045385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2) Ontology is study of beingness and its nature with all existence. Avatar is mastering or  having peaks of beingness. </a:t>
            </a:r>
            <a:r>
              <a:rPr lang="en-US" sz="1400" dirty="0"/>
              <a:t>Human awareness operating from the state of natural </a:t>
            </a:r>
            <a:r>
              <a:rPr lang="en-US" sz="1400" dirty="0" smtClean="0"/>
              <a:t>existence in a </a:t>
            </a:r>
            <a:r>
              <a:rPr lang="en-US" sz="1400" dirty="0"/>
              <a:t>world </a:t>
            </a:r>
            <a:r>
              <a:rPr lang="en-US" sz="1400" dirty="0" smtClean="0"/>
              <a:t>consciousness through </a:t>
            </a:r>
            <a:r>
              <a:rPr lang="en-US" sz="1400" dirty="0"/>
              <a:t>an internal understanding. Living examples: granting being, fulfilling being-ness, the way of being, </a:t>
            </a:r>
            <a:r>
              <a:rPr lang="en-US" sz="1400" dirty="0" smtClean="0"/>
              <a:t>etc. </a:t>
            </a:r>
          </a:p>
          <a:p>
            <a:r>
              <a:rPr lang="en-US" sz="1400" dirty="0" smtClean="0"/>
              <a:t>3)</a:t>
            </a:r>
            <a:r>
              <a:rPr lang="en-US" sz="1400" baseline="0" dirty="0" smtClean="0"/>
              <a:t> Tai chi is a physical experience to empty oneself so fill up ourselves innocently with something else that is us. To empty is creating fullness</a:t>
            </a:r>
            <a:endParaRPr lang="en-US" sz="1400" dirty="0"/>
          </a:p>
          <a:p>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8</a:t>
            </a:fld>
            <a:endParaRPr lang="en-US" dirty="0"/>
          </a:p>
        </p:txBody>
      </p:sp>
    </p:spTree>
    <p:extLst>
      <p:ext uri="{BB962C8B-B14F-4D97-AF65-F5344CB8AC3E}">
        <p14:creationId xmlns:p14="http://schemas.microsoft.com/office/powerpoint/2010/main" val="1045385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smtClean="0"/>
              <a:t>1) Any one relates to this in there life?</a:t>
            </a:r>
          </a:p>
          <a:p>
            <a:r>
              <a:rPr lang="en-US" sz="1400" baseline="0" dirty="0" smtClean="0"/>
              <a:t>1) In my profession, confidence is smelled out quickly, yet the ego can sometimes interferes with my own nature. In confidence of knowing, not knowing  dances in my architect practice, managing 30 million dollar jobs requires the utmost awareness, as an architects, architect the image of being faultless image scares me ,… well as I thought but really people respect being my true nature. Vulnerability is power, not weakness as long as my ego does not grab me.</a:t>
            </a:r>
            <a:endParaRPr lang="en-US" sz="1400" dirty="0"/>
          </a:p>
        </p:txBody>
      </p:sp>
      <p:sp>
        <p:nvSpPr>
          <p:cNvPr id="4" name="Slide Number Placeholder 3"/>
          <p:cNvSpPr>
            <a:spLocks noGrp="1"/>
          </p:cNvSpPr>
          <p:nvPr>
            <p:ph type="sldNum" sz="quarter" idx="10"/>
          </p:nvPr>
        </p:nvSpPr>
        <p:spPr/>
        <p:txBody>
          <a:bodyPr/>
          <a:lstStyle/>
          <a:p>
            <a:fld id="{C495CB7D-4D6A-4C1A-938B-8E2B1C005E01}" type="slidenum">
              <a:rPr lang="en-US" smtClean="0"/>
              <a:t>9</a:t>
            </a:fld>
            <a:endParaRPr lang="en-US" dirty="0"/>
          </a:p>
        </p:txBody>
      </p:sp>
    </p:spTree>
    <p:extLst>
      <p:ext uri="{BB962C8B-B14F-4D97-AF65-F5344CB8AC3E}">
        <p14:creationId xmlns:p14="http://schemas.microsoft.com/office/powerpoint/2010/main" val="43762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3E10D9F6-D6D1-4CDF-B03B-54B70CE6E092}" type="datetime1">
              <a:rPr lang="en-US" smtClean="0"/>
              <a:t>6/20/2012</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C26271A1-65B2-4CE3-BAF3-BAFB6C249578}" type="slidenum">
              <a:rPr lang="en-US" smtClean="0"/>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AB65B61-67A8-4962-BFB5-7C914873AF00}" type="datetime1">
              <a:rPr lang="en-US" smtClean="0"/>
              <a:t>6/20/2012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6271A1-65B2-4CE3-BAF3-BAFB6C24957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3BE6E30-FDFF-4F5D-A511-E6FDD2DEE27D}" type="datetime1">
              <a:rPr lang="en-US" smtClean="0"/>
              <a:t>6/20/2012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6271A1-65B2-4CE3-BAF3-BAFB6C24957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C807B25-8012-4E5F-BC1A-476357BA9EA0}" type="datetime1">
              <a:rPr lang="en-US" smtClean="0"/>
              <a:t>6/20/2012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6271A1-65B2-4CE3-BAF3-BAFB6C249578}"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210510-EF62-4AAF-917A-48A170E4AADB}" type="datetime1">
              <a:rPr lang="en-US" smtClean="0"/>
              <a:t>6/20/2012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C26271A1-65B2-4CE3-BAF3-BAFB6C249578}"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0784D1A-E090-4D0F-ACDA-382384A01984}" type="datetime1">
              <a:rPr lang="en-US" smtClean="0"/>
              <a:t>6/20/2012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6271A1-65B2-4CE3-BAF3-BAFB6C24957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6D31098-1B19-427F-86B3-59B68F6D56EB}" type="datetime1">
              <a:rPr lang="en-US" smtClean="0"/>
              <a:t>6/20/2012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26271A1-65B2-4CE3-BAF3-BAFB6C24957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77A7F9F-B944-45CA-BB4F-9958B7AD0076}" type="datetime1">
              <a:rPr lang="en-US" smtClean="0"/>
              <a:t>6/20/2012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26271A1-65B2-4CE3-BAF3-BAFB6C24957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0F7AD9-A3F4-4FEC-B3D8-D3EBF6413285}" type="datetime1">
              <a:rPr lang="en-US" smtClean="0"/>
              <a:t>6/20/2012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26271A1-65B2-4CE3-BAF3-BAFB6C24957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C45AC38-38C6-4BCD-95E3-31D013465836}" type="datetime1">
              <a:rPr lang="en-US" smtClean="0"/>
              <a:t>6/20/2012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6271A1-65B2-4CE3-BAF3-BAFB6C24957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E16BE5A-E06C-443B-BABB-BDE4974B5CAA}" type="datetime1">
              <a:rPr lang="en-US" smtClean="0"/>
              <a:t>6/20/2012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6271A1-65B2-4CE3-BAF3-BAFB6C24957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blip>
          <a:srcRect/>
          <a:stretch>
            <a:fillRect l="-5000" t="-1000" b="-2000"/>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6569CB55-1074-48CA-A476-1FA2D117E5AE}" type="datetime1">
              <a:rPr lang="en-US" smtClean="0"/>
              <a:t>6/20/2012</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26271A1-65B2-4CE3-BAF3-BAFB6C249578}"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bwMode="auto">
          <a:xfrm>
            <a:off x="762000" y="1219200"/>
            <a:ext cx="8229600" cy="1828800"/>
          </a:xfrm>
        </p:spPr>
        <p:txBody>
          <a:bodyPr>
            <a:normAutofit fontScale="90000"/>
          </a:bodyPr>
          <a:lstStyle/>
          <a:p>
            <a:pPr algn="l"/>
            <a:r>
              <a:rPr lang="en-US" b="1" i="1" dirty="0" smtClean="0">
                <a:solidFill>
                  <a:schemeClr val="bg1"/>
                </a:solidFill>
              </a:rPr>
              <a:t> </a:t>
            </a:r>
            <a:r>
              <a:rPr lang="en-US" i="1" cap="none" dirty="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t> </a:t>
            </a:r>
            <a:r>
              <a:rPr lang="en-US" sz="5300" i="1" cap="none" dirty="0" smtClean="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t/>
            </a:r>
            <a:br>
              <a:rPr lang="en-US" sz="5300" i="1" cap="none" dirty="0" smtClean="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br>
            <a:r>
              <a:rPr lang="en-US" sz="5300" i="1" cap="none" dirty="0" smtClean="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t>                       </a:t>
            </a:r>
            <a:r>
              <a:rPr lang="en-US" dirty="0"/>
              <a:t/>
            </a:r>
            <a:br>
              <a:rPr lang="en-US" dirty="0"/>
            </a:br>
            <a:endParaRPr lang="en-US" dirty="0"/>
          </a:p>
        </p:txBody>
      </p:sp>
      <p:sp>
        <p:nvSpPr>
          <p:cNvPr id="3" name="Subtitle 2"/>
          <p:cNvSpPr>
            <a:spLocks noGrp="1"/>
          </p:cNvSpPr>
          <p:nvPr>
            <p:ph type="subTitle" idx="1"/>
          </p:nvPr>
        </p:nvSpPr>
        <p:spPr>
          <a:xfrm>
            <a:off x="533400" y="4038600"/>
            <a:ext cx="5867400" cy="1371600"/>
          </a:xfrm>
        </p:spPr>
        <p:txBody>
          <a:bodyPr>
            <a:normAutofit/>
          </a:bodyPr>
          <a:lstStyle/>
          <a:p>
            <a:endParaRPr lang="en-US" sz="2600" b="1" i="1" dirty="0" smtClean="0">
              <a:solidFill>
                <a:schemeClr val="bg1">
                  <a:lumMod val="85000"/>
                  <a:lumOff val="15000"/>
                </a:schemeClr>
              </a:solidFill>
            </a:endParaRPr>
          </a:p>
          <a:p>
            <a:r>
              <a:rPr lang="en-US" sz="2600" b="1" i="1" dirty="0" smtClean="0">
                <a:solidFill>
                  <a:schemeClr val="bg1">
                    <a:lumMod val="85000"/>
                    <a:lumOff val="15000"/>
                  </a:schemeClr>
                </a:solidFill>
              </a:rPr>
              <a:t> </a:t>
            </a:r>
            <a:endParaRPr lang="en-US" sz="1800" dirty="0">
              <a:solidFill>
                <a:schemeClr val="bg1">
                  <a:lumMod val="85000"/>
                  <a:lumOff val="15000"/>
                </a:schemeClr>
              </a:solidFill>
            </a:endParaRPr>
          </a:p>
        </p:txBody>
      </p:sp>
      <p:sp>
        <p:nvSpPr>
          <p:cNvPr id="7" name="Slide Number Placeholder 6"/>
          <p:cNvSpPr>
            <a:spLocks noGrp="1"/>
          </p:cNvSpPr>
          <p:nvPr>
            <p:ph type="sldNum" sz="quarter" idx="12"/>
          </p:nvPr>
        </p:nvSpPr>
        <p:spPr/>
        <p:txBody>
          <a:bodyPr/>
          <a:lstStyle/>
          <a:p>
            <a:fld id="{C26271A1-65B2-4CE3-BAF3-BAFB6C249578}" type="slidenum">
              <a:rPr lang="en-US" smtClean="0"/>
              <a:t>1</a:t>
            </a:fld>
            <a:endParaRPr lang="en-US" dirty="0"/>
          </a:p>
        </p:txBody>
      </p:sp>
    </p:spTree>
    <p:extLst>
      <p:ext uri="{BB962C8B-B14F-4D97-AF65-F5344CB8AC3E}">
        <p14:creationId xmlns:p14="http://schemas.microsoft.com/office/powerpoint/2010/main" val="16413900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t="-38000" b="-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685800"/>
            <a:ext cx="8229600" cy="5775960"/>
          </a:xfrm>
        </p:spPr>
        <p:txBody>
          <a:bodyPr>
            <a:normAutofit fontScale="47500" lnSpcReduction="20000"/>
          </a:bodyPr>
          <a:lstStyle/>
          <a:p>
            <a:r>
              <a:rPr lang="en-US" sz="5300" i="1" dirty="0" smtClean="0">
                <a:solidFill>
                  <a:schemeClr val="bg1">
                    <a:lumMod val="75000"/>
                    <a:lumOff val="25000"/>
                  </a:schemeClr>
                </a:solidFill>
              </a:rPr>
              <a:t>    The </a:t>
            </a:r>
            <a:r>
              <a:rPr lang="en-US" sz="5300" i="1" dirty="0">
                <a:solidFill>
                  <a:schemeClr val="bg1">
                    <a:lumMod val="75000"/>
                    <a:lumOff val="25000"/>
                  </a:schemeClr>
                </a:solidFill>
              </a:rPr>
              <a:t>conscious-self is already aware of itself as all we need is to release </a:t>
            </a:r>
            <a:r>
              <a:rPr lang="en-US" sz="5300" i="1" dirty="0" smtClean="0">
                <a:solidFill>
                  <a:schemeClr val="bg1">
                    <a:lumMod val="75000"/>
                    <a:lumOff val="25000"/>
                  </a:schemeClr>
                </a:solidFill>
              </a:rPr>
              <a:t>all the duality about it looking right or wrong and instead own relaxed </a:t>
            </a:r>
            <a:r>
              <a:rPr lang="en-US" sz="5300" i="1" dirty="0">
                <a:solidFill>
                  <a:schemeClr val="bg1">
                    <a:lumMod val="75000"/>
                    <a:lumOff val="25000"/>
                  </a:schemeClr>
                </a:solidFill>
              </a:rPr>
              <a:t>responsiveness. </a:t>
            </a:r>
            <a:r>
              <a:rPr lang="en-US" sz="5300" i="1" dirty="0" smtClean="0">
                <a:solidFill>
                  <a:schemeClr val="bg1">
                    <a:lumMod val="75000"/>
                    <a:lumOff val="25000"/>
                  </a:schemeClr>
                </a:solidFill>
              </a:rPr>
              <a:t> If </a:t>
            </a:r>
            <a:r>
              <a:rPr lang="en-US" sz="5300" i="1" dirty="0">
                <a:solidFill>
                  <a:schemeClr val="bg1">
                    <a:lumMod val="75000"/>
                    <a:lumOff val="25000"/>
                  </a:schemeClr>
                </a:solidFill>
              </a:rPr>
              <a:t>we do not step back, then we will be standing, waiting while pretending we don’t </a:t>
            </a:r>
            <a:r>
              <a:rPr lang="en-US" sz="5300" i="1" dirty="0" smtClean="0">
                <a:solidFill>
                  <a:schemeClr val="bg1">
                    <a:lumMod val="75000"/>
                    <a:lumOff val="25000"/>
                  </a:schemeClr>
                </a:solidFill>
              </a:rPr>
              <a:t>know.</a:t>
            </a:r>
          </a:p>
          <a:p>
            <a:endParaRPr lang="en-US" sz="5300" i="1" dirty="0">
              <a:solidFill>
                <a:schemeClr val="bg1">
                  <a:lumMod val="75000"/>
                  <a:lumOff val="25000"/>
                </a:schemeClr>
              </a:solidFill>
            </a:endParaRPr>
          </a:p>
          <a:p>
            <a:r>
              <a:rPr lang="en-US" sz="5300" i="1" dirty="0">
                <a:solidFill>
                  <a:schemeClr val="bg1">
                    <a:lumMod val="75000"/>
                    <a:lumOff val="25000"/>
                  </a:schemeClr>
                </a:solidFill>
              </a:rPr>
              <a:t>    If the balance of “knowing” and “not knowing” is the </a:t>
            </a:r>
            <a:r>
              <a:rPr lang="en-US" sz="5300" i="1" dirty="0" smtClean="0">
                <a:solidFill>
                  <a:schemeClr val="bg1">
                    <a:lumMod val="75000"/>
                    <a:lumOff val="25000"/>
                  </a:schemeClr>
                </a:solidFill>
              </a:rPr>
              <a:t>relaxed </a:t>
            </a:r>
            <a:r>
              <a:rPr lang="en-US" sz="5300" i="1" dirty="0">
                <a:solidFill>
                  <a:schemeClr val="bg1">
                    <a:lumMod val="75000"/>
                    <a:lumOff val="25000"/>
                  </a:schemeClr>
                </a:solidFill>
              </a:rPr>
              <a:t>wisdom </a:t>
            </a:r>
            <a:r>
              <a:rPr lang="en-US" sz="5300" i="1" dirty="0" smtClean="0">
                <a:solidFill>
                  <a:schemeClr val="bg1">
                    <a:lumMod val="75000"/>
                    <a:lumOff val="25000"/>
                  </a:schemeClr>
                </a:solidFill>
              </a:rPr>
              <a:t>then we </a:t>
            </a:r>
            <a:r>
              <a:rPr lang="en-US" sz="5300" i="1" dirty="0">
                <a:solidFill>
                  <a:schemeClr val="bg1">
                    <a:lumMod val="75000"/>
                    <a:lumOff val="25000"/>
                  </a:schemeClr>
                </a:solidFill>
              </a:rPr>
              <a:t>can be with “knowing” and “not knowing” </a:t>
            </a:r>
            <a:r>
              <a:rPr lang="en-US" sz="5300" i="1" dirty="0" smtClean="0">
                <a:solidFill>
                  <a:schemeClr val="bg1">
                    <a:lumMod val="75000"/>
                    <a:lumOff val="25000"/>
                  </a:schemeClr>
                </a:solidFill>
              </a:rPr>
              <a:t>of awareness, both the </a:t>
            </a:r>
            <a:r>
              <a:rPr lang="en-US" sz="5300" i="1" dirty="0">
                <a:solidFill>
                  <a:schemeClr val="bg1">
                    <a:lumMod val="75000"/>
                    <a:lumOff val="25000"/>
                  </a:schemeClr>
                </a:solidFill>
              </a:rPr>
              <a:t>same time. </a:t>
            </a:r>
            <a:endParaRPr lang="en-US" sz="5300" i="1" dirty="0" smtClean="0">
              <a:solidFill>
                <a:schemeClr val="bg1">
                  <a:lumMod val="75000"/>
                  <a:lumOff val="25000"/>
                </a:schemeClr>
              </a:solidFill>
            </a:endParaRPr>
          </a:p>
          <a:p>
            <a:endParaRPr lang="en-US" sz="5300" i="1" dirty="0">
              <a:solidFill>
                <a:schemeClr val="bg1">
                  <a:lumMod val="75000"/>
                  <a:lumOff val="25000"/>
                </a:schemeClr>
              </a:solidFill>
            </a:endParaRPr>
          </a:p>
          <a:p>
            <a:r>
              <a:rPr lang="en-US" sz="5300" i="1" dirty="0" smtClean="0">
                <a:solidFill>
                  <a:schemeClr val="bg1">
                    <a:lumMod val="75000"/>
                    <a:lumOff val="25000"/>
                  </a:schemeClr>
                </a:solidFill>
              </a:rPr>
              <a:t>   Although </a:t>
            </a:r>
            <a:r>
              <a:rPr lang="en-US" sz="5300" i="1" dirty="0">
                <a:solidFill>
                  <a:schemeClr val="bg1">
                    <a:lumMod val="75000"/>
                    <a:lumOff val="25000"/>
                  </a:schemeClr>
                </a:solidFill>
              </a:rPr>
              <a:t>some people hate to be wrong or like to be right, </a:t>
            </a:r>
            <a:r>
              <a:rPr lang="en-US" sz="5300" i="1" dirty="0" smtClean="0">
                <a:solidFill>
                  <a:schemeClr val="bg1">
                    <a:lumMod val="75000"/>
                    <a:lumOff val="25000"/>
                  </a:schemeClr>
                </a:solidFill>
              </a:rPr>
              <a:t>others may have </a:t>
            </a:r>
            <a:r>
              <a:rPr lang="en-US" sz="5300" i="1" dirty="0">
                <a:solidFill>
                  <a:schemeClr val="bg1">
                    <a:lumMod val="75000"/>
                    <a:lumOff val="25000"/>
                  </a:schemeClr>
                </a:solidFill>
              </a:rPr>
              <a:t>no attachment to </a:t>
            </a:r>
            <a:r>
              <a:rPr lang="en-US" sz="5300" i="1" dirty="0" smtClean="0">
                <a:solidFill>
                  <a:schemeClr val="bg1">
                    <a:lumMod val="75000"/>
                    <a:lumOff val="25000"/>
                  </a:schemeClr>
                </a:solidFill>
              </a:rPr>
              <a:t>either</a:t>
            </a:r>
            <a:r>
              <a:rPr lang="en-US" sz="5300" i="1" dirty="0">
                <a:solidFill>
                  <a:schemeClr val="bg1">
                    <a:lumMod val="75000"/>
                    <a:lumOff val="25000"/>
                  </a:schemeClr>
                </a:solidFill>
              </a:rPr>
              <a:t>.  </a:t>
            </a:r>
            <a:endParaRPr lang="en-US" sz="5300" i="1" dirty="0" smtClean="0">
              <a:solidFill>
                <a:schemeClr val="bg1">
                  <a:lumMod val="75000"/>
                  <a:lumOff val="25000"/>
                </a:schemeClr>
              </a:solidFill>
            </a:endParaRPr>
          </a:p>
          <a:p>
            <a:endParaRPr lang="en-US" sz="5300" i="1" dirty="0" smtClean="0">
              <a:solidFill>
                <a:schemeClr val="bg1">
                  <a:lumMod val="75000"/>
                  <a:lumOff val="25000"/>
                </a:schemeClr>
              </a:solidFill>
            </a:endParaRPr>
          </a:p>
          <a:p>
            <a:r>
              <a:rPr lang="en-US" sz="5300" i="1" dirty="0" smtClean="0">
                <a:solidFill>
                  <a:schemeClr val="bg1">
                    <a:lumMod val="75000"/>
                    <a:lumOff val="25000"/>
                  </a:schemeClr>
                </a:solidFill>
              </a:rPr>
              <a:t>    Yet rising </a:t>
            </a:r>
            <a:r>
              <a:rPr lang="en-US" sz="5300" i="1" dirty="0">
                <a:solidFill>
                  <a:schemeClr val="bg1">
                    <a:lumMod val="75000"/>
                    <a:lumOff val="25000"/>
                  </a:schemeClr>
                </a:solidFill>
              </a:rPr>
              <a:t>from the empty and meaningless states brings genuine </a:t>
            </a:r>
            <a:r>
              <a:rPr lang="en-US" sz="5300" i="1" dirty="0" smtClean="0">
                <a:solidFill>
                  <a:schemeClr val="bg1">
                    <a:lumMod val="75000"/>
                    <a:lumOff val="25000"/>
                  </a:schemeClr>
                </a:solidFill>
              </a:rPr>
              <a:t>wisdom, as we give way to either side from attachment. </a:t>
            </a:r>
            <a:r>
              <a:rPr lang="en-US" dirty="0">
                <a:solidFill>
                  <a:schemeClr val="bg1">
                    <a:lumMod val="75000"/>
                    <a:lumOff val="25000"/>
                  </a:schemeClr>
                </a:solidFill>
              </a:rPr>
              <a:t/>
            </a:r>
            <a:br>
              <a:rPr lang="en-US" dirty="0">
                <a:solidFill>
                  <a:schemeClr val="bg1">
                    <a:lumMod val="75000"/>
                    <a:lumOff val="25000"/>
                  </a:schemeClr>
                </a:solidFill>
              </a:rPr>
            </a:br>
            <a:endParaRPr lang="en-US" dirty="0" smtClean="0">
              <a:solidFill>
                <a:schemeClr val="bg1">
                  <a:lumMod val="65000"/>
                  <a:lumOff val="35000"/>
                </a:schemeClr>
              </a:solidFill>
            </a:endParaRPr>
          </a:p>
          <a:p>
            <a:endParaRPr lang="en-US" sz="2400" b="1" i="1" dirty="0">
              <a:solidFill>
                <a:schemeClr val="bg1">
                  <a:lumMod val="65000"/>
                  <a:lumOff val="35000"/>
                </a:schemeClr>
              </a:solidFill>
            </a:endParaRPr>
          </a:p>
          <a:p>
            <a:endParaRPr lang="en-US" dirty="0">
              <a:solidFill>
                <a:schemeClr val="bg1">
                  <a:lumMod val="65000"/>
                  <a:lumOff val="3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10</a:t>
            </a:fld>
            <a:endParaRPr lang="en-US" dirty="0"/>
          </a:p>
        </p:txBody>
      </p:sp>
    </p:spTree>
    <p:extLst>
      <p:ext uri="{BB962C8B-B14F-4D97-AF65-F5344CB8AC3E}">
        <p14:creationId xmlns:p14="http://schemas.microsoft.com/office/powerpoint/2010/main" val="41792734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3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wd">
                                    <p:tmPct val="3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wd">
                                    <p:tmPct val="3000"/>
                                  </p:iterate>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iterate type="wd">
                                    <p:tmPct val="3000"/>
                                  </p:iterate>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71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004560"/>
          </a:xfrm>
        </p:spPr>
        <p:txBody>
          <a:bodyPr>
            <a:normAutofit lnSpcReduction="10000"/>
          </a:bodyPr>
          <a:lstStyle/>
          <a:p>
            <a:endParaRPr lang="en-US" dirty="0" smtClean="0">
              <a:solidFill>
                <a:schemeClr val="bg1">
                  <a:lumMod val="65000"/>
                  <a:lumOff val="35000"/>
                </a:schemeClr>
              </a:solidFill>
            </a:endParaRPr>
          </a:p>
          <a:p>
            <a:endParaRPr lang="en-US" i="1" dirty="0" smtClean="0">
              <a:solidFill>
                <a:schemeClr val="bg1">
                  <a:lumMod val="50000"/>
                  <a:lumOff val="50000"/>
                </a:schemeClr>
              </a:solidFill>
            </a:endParaRPr>
          </a:p>
          <a:p>
            <a:r>
              <a:rPr lang="en-US" i="1" dirty="0" smtClean="0">
                <a:solidFill>
                  <a:schemeClr val="bg1">
                    <a:lumMod val="50000"/>
                    <a:lumOff val="50000"/>
                  </a:schemeClr>
                </a:solidFill>
              </a:rPr>
              <a:t>    In </a:t>
            </a:r>
            <a:r>
              <a:rPr lang="en-US" i="1" dirty="0">
                <a:solidFill>
                  <a:schemeClr val="bg1">
                    <a:lumMod val="50000"/>
                    <a:lumOff val="50000"/>
                  </a:schemeClr>
                </a:solidFill>
              </a:rPr>
              <a:t>uncovering these virtues, let’s view some examples of how wisdom can be </a:t>
            </a:r>
            <a:r>
              <a:rPr lang="en-US" i="1" dirty="0" smtClean="0">
                <a:solidFill>
                  <a:schemeClr val="bg1">
                    <a:lumMod val="50000"/>
                    <a:lumOff val="50000"/>
                  </a:schemeClr>
                </a:solidFill>
              </a:rPr>
              <a:t>embraced.</a:t>
            </a:r>
          </a:p>
          <a:p>
            <a:endParaRPr lang="en-US" i="1" dirty="0">
              <a:solidFill>
                <a:schemeClr val="bg1">
                  <a:lumMod val="50000"/>
                  <a:lumOff val="50000"/>
                </a:schemeClr>
              </a:solidFill>
            </a:endParaRPr>
          </a:p>
          <a:p>
            <a:r>
              <a:rPr lang="en-US" i="1" dirty="0" smtClean="0">
                <a:solidFill>
                  <a:schemeClr val="bg1">
                    <a:lumMod val="50000"/>
                    <a:lumOff val="50000"/>
                  </a:schemeClr>
                </a:solidFill>
              </a:rPr>
              <a:t>    The </a:t>
            </a:r>
            <a:r>
              <a:rPr lang="en-US" i="1" dirty="0">
                <a:solidFill>
                  <a:schemeClr val="bg1">
                    <a:lumMod val="50000"/>
                    <a:lumOff val="50000"/>
                  </a:schemeClr>
                </a:solidFill>
              </a:rPr>
              <a:t>components of Yin and Yang </a:t>
            </a:r>
            <a:r>
              <a:rPr lang="en-US" i="1" dirty="0" smtClean="0">
                <a:solidFill>
                  <a:schemeClr val="bg1">
                    <a:lumMod val="50000"/>
                    <a:lumOff val="50000"/>
                  </a:schemeClr>
                </a:solidFill>
              </a:rPr>
              <a:t>is relaxing </a:t>
            </a:r>
            <a:r>
              <a:rPr lang="en-US" i="1" dirty="0">
                <a:solidFill>
                  <a:schemeClr val="bg1">
                    <a:lumMod val="50000"/>
                    <a:lumOff val="50000"/>
                  </a:schemeClr>
                </a:solidFill>
              </a:rPr>
              <a:t>with “</a:t>
            </a:r>
            <a:r>
              <a:rPr lang="en-US" i="1" dirty="0">
                <a:solidFill>
                  <a:schemeClr val="bg1">
                    <a:lumMod val="85000"/>
                    <a:lumOff val="15000"/>
                  </a:schemeClr>
                </a:solidFill>
              </a:rPr>
              <a:t>What I know” </a:t>
            </a:r>
            <a:r>
              <a:rPr lang="en-US" i="1" dirty="0" smtClean="0">
                <a:solidFill>
                  <a:schemeClr val="bg1">
                    <a:lumMod val="85000"/>
                    <a:lumOff val="15000"/>
                  </a:schemeClr>
                </a:solidFill>
              </a:rPr>
              <a:t>(Yang) and </a:t>
            </a:r>
            <a:r>
              <a:rPr lang="en-US" i="1" dirty="0">
                <a:solidFill>
                  <a:schemeClr val="bg1">
                    <a:lumMod val="85000"/>
                    <a:lumOff val="15000"/>
                  </a:schemeClr>
                </a:solidFill>
              </a:rPr>
              <a:t>“What I don’t know</a:t>
            </a:r>
            <a:r>
              <a:rPr lang="en-US" i="1" dirty="0" smtClean="0">
                <a:solidFill>
                  <a:schemeClr val="bg1">
                    <a:lumMod val="85000"/>
                    <a:lumOff val="15000"/>
                  </a:schemeClr>
                </a:solidFill>
              </a:rPr>
              <a:t>” (Yin).  </a:t>
            </a:r>
            <a:r>
              <a:rPr lang="en-US" i="1" dirty="0">
                <a:solidFill>
                  <a:schemeClr val="bg1">
                    <a:lumMod val="50000"/>
                    <a:lumOff val="50000"/>
                  </a:schemeClr>
                </a:solidFill>
              </a:rPr>
              <a:t>This </a:t>
            </a:r>
            <a:r>
              <a:rPr lang="en-US" i="1" dirty="0" smtClean="0">
                <a:solidFill>
                  <a:schemeClr val="bg1">
                    <a:lumMod val="50000"/>
                    <a:lumOff val="50000"/>
                  </a:schemeClr>
                </a:solidFill>
              </a:rPr>
              <a:t>sense of insight </a:t>
            </a:r>
            <a:r>
              <a:rPr lang="en-US" i="1" dirty="0">
                <a:solidFill>
                  <a:schemeClr val="bg1">
                    <a:lumMod val="50000"/>
                    <a:lumOff val="50000"/>
                  </a:schemeClr>
                </a:solidFill>
              </a:rPr>
              <a:t>expresses </a:t>
            </a:r>
            <a:r>
              <a:rPr lang="en-US" i="1" dirty="0" smtClean="0">
                <a:solidFill>
                  <a:schemeClr val="bg1">
                    <a:lumMod val="50000"/>
                    <a:lumOff val="50000"/>
                  </a:schemeClr>
                </a:solidFill>
              </a:rPr>
              <a:t>simple essence of knowledge just as the air </a:t>
            </a:r>
            <a:r>
              <a:rPr lang="en-US" i="1" dirty="0">
                <a:solidFill>
                  <a:schemeClr val="bg1">
                    <a:lumMod val="50000"/>
                    <a:lumOff val="50000"/>
                  </a:schemeClr>
                </a:solidFill>
              </a:rPr>
              <a:t>we breathe.  </a:t>
            </a:r>
            <a:endParaRPr lang="en-US" i="1" dirty="0" smtClean="0">
              <a:solidFill>
                <a:schemeClr val="bg1">
                  <a:lumMod val="50000"/>
                  <a:lumOff val="50000"/>
                </a:schemeClr>
              </a:solidFill>
            </a:endParaRPr>
          </a:p>
          <a:p>
            <a:endParaRPr lang="en-US" i="1" dirty="0">
              <a:solidFill>
                <a:schemeClr val="bg1">
                  <a:lumMod val="50000"/>
                  <a:lumOff val="50000"/>
                </a:schemeClr>
              </a:solidFill>
            </a:endParaRPr>
          </a:p>
          <a:p>
            <a:r>
              <a:rPr lang="en-US" i="1" dirty="0">
                <a:solidFill>
                  <a:schemeClr val="bg1">
                    <a:lumMod val="50000"/>
                    <a:lumOff val="50000"/>
                  </a:schemeClr>
                </a:solidFill>
              </a:rPr>
              <a:t>    That means balancing of “knowing” and “not knowing” </a:t>
            </a:r>
            <a:r>
              <a:rPr lang="en-US" i="1" dirty="0" smtClean="0">
                <a:solidFill>
                  <a:schemeClr val="bg1">
                    <a:lumMod val="50000"/>
                    <a:lumOff val="50000"/>
                  </a:schemeClr>
                </a:solidFill>
              </a:rPr>
              <a:t>complements a sense of self through relaxed </a:t>
            </a:r>
            <a:r>
              <a:rPr lang="en-US" i="1" dirty="0">
                <a:solidFill>
                  <a:schemeClr val="bg1">
                    <a:lumMod val="50000"/>
                    <a:lumOff val="50000"/>
                  </a:schemeClr>
                </a:solidFill>
              </a:rPr>
              <a:t>wisdom.</a:t>
            </a:r>
          </a:p>
        </p:txBody>
      </p:sp>
      <p:sp>
        <p:nvSpPr>
          <p:cNvPr id="4" name="Slide Number Placeholder 3"/>
          <p:cNvSpPr>
            <a:spLocks noGrp="1"/>
          </p:cNvSpPr>
          <p:nvPr>
            <p:ph type="sldNum" sz="quarter" idx="12"/>
          </p:nvPr>
        </p:nvSpPr>
        <p:spPr/>
        <p:txBody>
          <a:bodyPr/>
          <a:lstStyle/>
          <a:p>
            <a:fld id="{C26271A1-65B2-4CE3-BAF3-BAFB6C249578}" type="slidenum">
              <a:rPr lang="en-US" smtClean="0"/>
              <a:t>11</a:t>
            </a:fld>
            <a:endParaRPr lang="en-US" dirty="0"/>
          </a:p>
        </p:txBody>
      </p:sp>
    </p:spTree>
    <p:extLst>
      <p:ext uri="{BB962C8B-B14F-4D97-AF65-F5344CB8AC3E}">
        <p14:creationId xmlns:p14="http://schemas.microsoft.com/office/powerpoint/2010/main" val="219659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7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7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7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l="-3000" t="-2000" r="-3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004560"/>
          </a:xfrm>
        </p:spPr>
        <p:txBody>
          <a:bodyPr>
            <a:normAutofit fontScale="92500" lnSpcReduction="10000"/>
          </a:bodyPr>
          <a:lstStyle/>
          <a:p>
            <a:endParaRPr lang="en-US" dirty="0" smtClean="0">
              <a:solidFill>
                <a:schemeClr val="bg1">
                  <a:lumMod val="65000"/>
                  <a:lumOff val="35000"/>
                </a:schemeClr>
              </a:solidFill>
            </a:endParaRPr>
          </a:p>
          <a:p>
            <a:pPr lvl="0"/>
            <a:r>
              <a:rPr lang="en-US" i="1" dirty="0">
                <a:solidFill>
                  <a:schemeClr val="bg1">
                    <a:lumMod val="65000"/>
                    <a:lumOff val="35000"/>
                  </a:schemeClr>
                </a:solidFill>
              </a:rPr>
              <a:t>     Without attachment to </a:t>
            </a:r>
            <a:r>
              <a:rPr lang="en-US" i="1" dirty="0" smtClean="0">
                <a:solidFill>
                  <a:schemeClr val="bg1">
                    <a:lumMod val="65000"/>
                    <a:lumOff val="35000"/>
                  </a:schemeClr>
                </a:solidFill>
              </a:rPr>
              <a:t>these opposite </a:t>
            </a:r>
            <a:r>
              <a:rPr lang="en-US" i="1" dirty="0">
                <a:solidFill>
                  <a:schemeClr val="bg1">
                    <a:lumMod val="65000"/>
                    <a:lumOff val="35000"/>
                  </a:schemeClr>
                </a:solidFill>
              </a:rPr>
              <a:t>poles of </a:t>
            </a:r>
            <a:r>
              <a:rPr lang="en-US" i="1" dirty="0" smtClean="0">
                <a:solidFill>
                  <a:schemeClr val="bg1">
                    <a:lumMod val="65000"/>
                    <a:lumOff val="35000"/>
                  </a:schemeClr>
                </a:solidFill>
              </a:rPr>
              <a:t>awareness, </a:t>
            </a:r>
            <a:r>
              <a:rPr lang="en-US" i="1" dirty="0">
                <a:solidFill>
                  <a:schemeClr val="bg1">
                    <a:lumMod val="65000"/>
                    <a:lumOff val="35000"/>
                  </a:schemeClr>
                </a:solidFill>
              </a:rPr>
              <a:t>let’s reset this awareness into empty meaningless states.  We can merge fresh consciousness constructively by hypnotizing ourselves just for a moment to create new control.</a:t>
            </a:r>
          </a:p>
          <a:p>
            <a:pPr marL="137160" indent="0">
              <a:buNone/>
            </a:pPr>
            <a:endParaRPr lang="en-US" sz="2600" u="sng" dirty="0" smtClean="0">
              <a:solidFill>
                <a:schemeClr val="bg1">
                  <a:lumMod val="65000"/>
                  <a:lumOff val="35000"/>
                </a:schemeClr>
              </a:solidFill>
            </a:endParaRPr>
          </a:p>
          <a:p>
            <a:r>
              <a:rPr lang="en-US" sz="2600" u="sng" dirty="0" smtClean="0">
                <a:solidFill>
                  <a:schemeClr val="bg1">
                    <a:lumMod val="65000"/>
                    <a:lumOff val="35000"/>
                  </a:schemeClr>
                </a:solidFill>
              </a:rPr>
              <a:t>An example;  Lets start from nature </a:t>
            </a:r>
          </a:p>
          <a:p>
            <a:r>
              <a:rPr lang="en-US" sz="3600" b="1" i="1" dirty="0" smtClean="0">
                <a:solidFill>
                  <a:schemeClr val="bg1">
                    <a:lumMod val="65000"/>
                    <a:lumOff val="35000"/>
                  </a:schemeClr>
                </a:solidFill>
                <a:latin typeface="WeekendInParis" pitchFamily="2" charset="0"/>
              </a:rPr>
              <a:t>If </a:t>
            </a:r>
            <a:r>
              <a:rPr lang="en-US" sz="3600" b="1" i="1" dirty="0">
                <a:solidFill>
                  <a:schemeClr val="bg1">
                    <a:lumMod val="65000"/>
                    <a:lumOff val="35000"/>
                  </a:schemeClr>
                </a:solidFill>
                <a:latin typeface="WeekendInParis" pitchFamily="2" charset="0"/>
              </a:rPr>
              <a:t>a dragonfly </a:t>
            </a:r>
            <a:r>
              <a:rPr lang="en-US" sz="3600" b="1" i="1" dirty="0" smtClean="0">
                <a:solidFill>
                  <a:schemeClr val="bg1">
                    <a:lumMod val="65000"/>
                    <a:lumOff val="35000"/>
                  </a:schemeClr>
                </a:solidFill>
                <a:latin typeface="WeekendInParis" pitchFamily="2" charset="0"/>
              </a:rPr>
              <a:t>passes by, it may feel </a:t>
            </a:r>
            <a:r>
              <a:rPr lang="en-US" sz="3600" b="1" i="1" dirty="0">
                <a:solidFill>
                  <a:schemeClr val="bg1">
                    <a:lumMod val="65000"/>
                    <a:lumOff val="35000"/>
                  </a:schemeClr>
                </a:solidFill>
                <a:latin typeface="WeekendInParis" pitchFamily="2" charset="0"/>
              </a:rPr>
              <a:t>as if consciousness had momentarily blinked from the buzzing sounds that surround you</a:t>
            </a:r>
            <a:r>
              <a:rPr lang="en-US" sz="3600" b="1" i="1" dirty="0" smtClean="0">
                <a:solidFill>
                  <a:schemeClr val="bg1">
                    <a:lumMod val="65000"/>
                    <a:lumOff val="35000"/>
                  </a:schemeClr>
                </a:solidFill>
                <a:latin typeface="WeekendInParis" pitchFamily="2" charset="0"/>
              </a:rPr>
              <a:t>.  </a:t>
            </a:r>
            <a:r>
              <a:rPr lang="en-US" sz="3600" b="1" i="1" dirty="0">
                <a:solidFill>
                  <a:schemeClr val="bg1">
                    <a:lumMod val="65000"/>
                    <a:lumOff val="35000"/>
                  </a:schemeClr>
                </a:solidFill>
                <a:latin typeface="WeekendInParis" pitchFamily="2" charset="0"/>
              </a:rPr>
              <a:t>Briefly in those moments, one’s awareness becomes offset with both grounded and ungrounded </a:t>
            </a:r>
            <a:r>
              <a:rPr lang="en-US" sz="3600" b="1" i="1" dirty="0" smtClean="0">
                <a:solidFill>
                  <a:schemeClr val="bg1">
                    <a:lumMod val="65000"/>
                    <a:lumOff val="35000"/>
                  </a:schemeClr>
                </a:solidFill>
                <a:latin typeface="WeekendInParis" pitchFamily="2" charset="0"/>
              </a:rPr>
              <a:t>moments as the </a:t>
            </a:r>
            <a:r>
              <a:rPr lang="en-US" sz="3600" b="1" i="1" dirty="0">
                <a:solidFill>
                  <a:schemeClr val="bg1">
                    <a:lumMod val="65000"/>
                    <a:lumOff val="35000"/>
                  </a:schemeClr>
                </a:solidFill>
                <a:latin typeface="WeekendInParis" pitchFamily="2" charset="0"/>
              </a:rPr>
              <a:t>fluctuating wings of the insect </a:t>
            </a:r>
            <a:r>
              <a:rPr lang="en-US" sz="3600" b="1" i="1" dirty="0" smtClean="0">
                <a:solidFill>
                  <a:schemeClr val="bg1">
                    <a:lumMod val="65000"/>
                    <a:lumOff val="35000"/>
                  </a:schemeClr>
                </a:solidFill>
                <a:latin typeface="WeekendInParis" pitchFamily="2" charset="0"/>
              </a:rPr>
              <a:t> “bounces-in to out “  from </a:t>
            </a:r>
            <a:r>
              <a:rPr lang="en-US" sz="3600" b="1" i="1" dirty="0">
                <a:solidFill>
                  <a:schemeClr val="bg1">
                    <a:lumMod val="65000"/>
                    <a:lumOff val="35000"/>
                  </a:schemeClr>
                </a:solidFill>
                <a:latin typeface="WeekendInParis" pitchFamily="2" charset="0"/>
              </a:rPr>
              <a:t>two worlds simultaneously. </a:t>
            </a:r>
          </a:p>
        </p:txBody>
      </p:sp>
      <p:sp>
        <p:nvSpPr>
          <p:cNvPr id="4" name="Slide Number Placeholder 3"/>
          <p:cNvSpPr>
            <a:spLocks noGrp="1"/>
          </p:cNvSpPr>
          <p:nvPr>
            <p:ph type="sldNum" sz="quarter" idx="12"/>
          </p:nvPr>
        </p:nvSpPr>
        <p:spPr/>
        <p:txBody>
          <a:bodyPr/>
          <a:lstStyle/>
          <a:p>
            <a:fld id="{C26271A1-65B2-4CE3-BAF3-BAFB6C249578}" type="slidenum">
              <a:rPr lang="en-US" smtClean="0"/>
              <a:t>12</a:t>
            </a:fld>
            <a:endParaRPr lang="en-US" dirty="0"/>
          </a:p>
        </p:txBody>
      </p:sp>
    </p:spTree>
    <p:extLst>
      <p:ext uri="{BB962C8B-B14F-4D97-AF65-F5344CB8AC3E}">
        <p14:creationId xmlns:p14="http://schemas.microsoft.com/office/powerpoint/2010/main" val="31576044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l="-3000" t="-2000" r="-4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152400"/>
            <a:ext cx="8229600" cy="6156960"/>
          </a:xfrm>
        </p:spPr>
        <p:txBody>
          <a:bodyPr>
            <a:normAutofit fontScale="92500" lnSpcReduction="20000"/>
          </a:bodyPr>
          <a:lstStyle/>
          <a:p>
            <a:r>
              <a:rPr lang="en-US" i="1" dirty="0" smtClean="0">
                <a:solidFill>
                  <a:schemeClr val="bg1">
                    <a:lumMod val="65000"/>
                    <a:lumOff val="35000"/>
                  </a:schemeClr>
                </a:solidFill>
              </a:rPr>
              <a:t>      The </a:t>
            </a:r>
            <a:r>
              <a:rPr lang="en-US" i="1" dirty="0">
                <a:solidFill>
                  <a:schemeClr val="bg1">
                    <a:lumMod val="65000"/>
                    <a:lumOff val="35000"/>
                  </a:schemeClr>
                </a:solidFill>
              </a:rPr>
              <a:t>metaphor of dragonfly’s sounds </a:t>
            </a:r>
            <a:r>
              <a:rPr lang="en-US" i="1" dirty="0" smtClean="0">
                <a:solidFill>
                  <a:schemeClr val="bg1">
                    <a:lumMod val="65000"/>
                    <a:lumOff val="35000"/>
                  </a:schemeClr>
                </a:solidFill>
              </a:rPr>
              <a:t>replicates this wisdom as </a:t>
            </a:r>
            <a:r>
              <a:rPr lang="en-US" i="1" dirty="0">
                <a:solidFill>
                  <a:schemeClr val="bg1">
                    <a:lumMod val="65000"/>
                    <a:lumOff val="35000"/>
                  </a:schemeClr>
                </a:solidFill>
              </a:rPr>
              <a:t>fluctuating </a:t>
            </a:r>
            <a:r>
              <a:rPr lang="en-US" i="1" dirty="0" smtClean="0">
                <a:solidFill>
                  <a:schemeClr val="bg1">
                    <a:lumMod val="65000"/>
                    <a:lumOff val="35000"/>
                  </a:schemeClr>
                </a:solidFill>
              </a:rPr>
              <a:t>awareness, bridging “knowing with not knowing.”</a:t>
            </a:r>
          </a:p>
          <a:p>
            <a:endParaRPr lang="en-US" i="1" dirty="0" smtClean="0">
              <a:solidFill>
                <a:schemeClr val="accent1">
                  <a:lumMod val="75000"/>
                </a:schemeClr>
              </a:solidFill>
            </a:endParaRPr>
          </a:p>
          <a:p>
            <a:r>
              <a:rPr lang="en-US" i="1" dirty="0" smtClean="0">
                <a:solidFill>
                  <a:schemeClr val="bg1">
                    <a:lumMod val="65000"/>
                    <a:lumOff val="35000"/>
                  </a:schemeClr>
                </a:solidFill>
              </a:rPr>
              <a:t>    </a:t>
            </a:r>
          </a:p>
          <a:p>
            <a:endParaRPr lang="en-US" i="1" dirty="0" smtClean="0">
              <a:solidFill>
                <a:schemeClr val="bg1">
                  <a:lumMod val="65000"/>
                  <a:lumOff val="35000"/>
                </a:schemeClr>
              </a:solidFill>
            </a:endParaRPr>
          </a:p>
          <a:p>
            <a:r>
              <a:rPr lang="en-US" i="1" dirty="0" smtClean="0">
                <a:solidFill>
                  <a:schemeClr val="bg1">
                    <a:lumMod val="65000"/>
                    <a:lumOff val="35000"/>
                  </a:schemeClr>
                </a:solidFill>
              </a:rPr>
              <a:t>Accidental </a:t>
            </a:r>
            <a:r>
              <a:rPr lang="en-US" i="1" dirty="0">
                <a:solidFill>
                  <a:schemeClr val="bg1">
                    <a:lumMod val="65000"/>
                    <a:lumOff val="35000"/>
                  </a:schemeClr>
                </a:solidFill>
              </a:rPr>
              <a:t>wisdom </a:t>
            </a:r>
            <a:r>
              <a:rPr lang="en-US" i="1" dirty="0" smtClean="0">
                <a:solidFill>
                  <a:schemeClr val="bg1">
                    <a:lumMod val="65000"/>
                    <a:lumOff val="35000"/>
                  </a:schemeClr>
                </a:solidFill>
              </a:rPr>
              <a:t>yields </a:t>
            </a:r>
            <a:r>
              <a:rPr lang="en-US" i="1" dirty="0">
                <a:solidFill>
                  <a:schemeClr val="bg1">
                    <a:lumMod val="65000"/>
                    <a:lumOff val="35000"/>
                  </a:schemeClr>
                </a:solidFill>
              </a:rPr>
              <a:t>to these fluctuations into authentic living </a:t>
            </a:r>
            <a:r>
              <a:rPr lang="en-US" i="1" dirty="0" smtClean="0">
                <a:solidFill>
                  <a:schemeClr val="bg1">
                    <a:lumMod val="65000"/>
                    <a:lumOff val="35000"/>
                  </a:schemeClr>
                </a:solidFill>
              </a:rPr>
              <a:t>through </a:t>
            </a:r>
            <a:r>
              <a:rPr lang="en-US" i="1" dirty="0">
                <a:solidFill>
                  <a:schemeClr val="bg1">
                    <a:lumMod val="65000"/>
                    <a:lumOff val="35000"/>
                  </a:schemeClr>
                </a:solidFill>
              </a:rPr>
              <a:t>these dimensions.  The twin states of this awareness is like </a:t>
            </a:r>
            <a:r>
              <a:rPr lang="en-US" i="1" dirty="0" smtClean="0">
                <a:solidFill>
                  <a:schemeClr val="bg1">
                    <a:lumMod val="65000"/>
                    <a:lumOff val="35000"/>
                  </a:schemeClr>
                </a:solidFill>
              </a:rPr>
              <a:t>sticking one </a:t>
            </a:r>
            <a:r>
              <a:rPr lang="en-US" i="1" dirty="0">
                <a:solidFill>
                  <a:schemeClr val="bg1">
                    <a:lumMod val="65000"/>
                    <a:lumOff val="35000"/>
                  </a:schemeClr>
                </a:solidFill>
              </a:rPr>
              <a:t>foot in water and one foot out of the </a:t>
            </a:r>
            <a:r>
              <a:rPr lang="en-US" i="1" dirty="0" smtClean="0">
                <a:solidFill>
                  <a:schemeClr val="bg1">
                    <a:lumMod val="65000"/>
                    <a:lumOff val="35000"/>
                  </a:schemeClr>
                </a:solidFill>
              </a:rPr>
              <a:t>water.  This illusive state gives the ego a  rest without a chance to interact or take guard.  </a:t>
            </a:r>
          </a:p>
          <a:p>
            <a:endParaRPr lang="en-US" i="1" dirty="0" smtClean="0">
              <a:solidFill>
                <a:schemeClr val="bg1">
                  <a:lumMod val="65000"/>
                  <a:lumOff val="35000"/>
                </a:schemeClr>
              </a:solidFill>
            </a:endParaRPr>
          </a:p>
          <a:p>
            <a:endParaRPr lang="en-US" i="1" dirty="0">
              <a:solidFill>
                <a:schemeClr val="bg1">
                  <a:lumMod val="65000"/>
                  <a:lumOff val="35000"/>
                </a:schemeClr>
              </a:solidFill>
            </a:endParaRPr>
          </a:p>
          <a:p>
            <a:endParaRPr lang="en-US" i="1" dirty="0" smtClean="0">
              <a:solidFill>
                <a:schemeClr val="bg1">
                  <a:lumMod val="65000"/>
                  <a:lumOff val="35000"/>
                </a:schemeClr>
              </a:solidFill>
            </a:endParaRPr>
          </a:p>
          <a:p>
            <a:r>
              <a:rPr lang="en-US" i="1" dirty="0" smtClean="0">
                <a:solidFill>
                  <a:schemeClr val="bg1">
                    <a:lumMod val="65000"/>
                    <a:lumOff val="35000"/>
                  </a:schemeClr>
                </a:solidFill>
              </a:rPr>
              <a:t>    This means we </a:t>
            </a:r>
            <a:r>
              <a:rPr lang="en-US" i="1" dirty="0">
                <a:solidFill>
                  <a:schemeClr val="bg1">
                    <a:lumMod val="65000"/>
                    <a:lumOff val="35000"/>
                  </a:schemeClr>
                </a:solidFill>
              </a:rPr>
              <a:t>could embrace both levels of consciousness as vital connections for wisdom, bringing no attachment to thoughts </a:t>
            </a:r>
            <a:r>
              <a:rPr lang="en-US" i="1" dirty="0" smtClean="0">
                <a:solidFill>
                  <a:schemeClr val="bg1">
                    <a:lumMod val="65000"/>
                    <a:lumOff val="35000"/>
                  </a:schemeClr>
                </a:solidFill>
              </a:rPr>
              <a:t>or </a:t>
            </a:r>
            <a:r>
              <a:rPr lang="en-US" i="1" dirty="0">
                <a:solidFill>
                  <a:schemeClr val="bg1">
                    <a:lumMod val="65000"/>
                    <a:lumOff val="35000"/>
                  </a:schemeClr>
                </a:solidFill>
              </a:rPr>
              <a:t>actions through our daily </a:t>
            </a:r>
            <a:r>
              <a:rPr lang="en-US" i="1" dirty="0" smtClean="0">
                <a:solidFill>
                  <a:schemeClr val="bg1">
                    <a:lumMod val="65000"/>
                    <a:lumOff val="35000"/>
                  </a:schemeClr>
                </a:solidFill>
              </a:rPr>
              <a:t>living.</a:t>
            </a:r>
            <a:r>
              <a:rPr lang="en-US" dirty="0" smtClean="0">
                <a:solidFill>
                  <a:schemeClr val="bg1">
                    <a:lumMod val="65000"/>
                    <a:lumOff val="35000"/>
                  </a:schemeClr>
                </a:solidFill>
              </a:rPr>
              <a:t>    </a:t>
            </a:r>
            <a:endParaRPr lang="en-US" dirty="0">
              <a:solidFill>
                <a:schemeClr val="bg1">
                  <a:lumMod val="65000"/>
                  <a:lumOff val="3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13</a:t>
            </a:fld>
            <a:endParaRPr lang="en-US" dirty="0"/>
          </a:p>
        </p:txBody>
      </p:sp>
    </p:spTree>
    <p:extLst>
      <p:ext uri="{BB962C8B-B14F-4D97-AF65-F5344CB8AC3E}">
        <p14:creationId xmlns:p14="http://schemas.microsoft.com/office/powerpoint/2010/main" val="37577384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7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7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17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l="-12000" t="-27000" r="-15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004560"/>
          </a:xfrm>
        </p:spPr>
        <p:txBody>
          <a:bodyPr>
            <a:normAutofit lnSpcReduction="10000"/>
          </a:bodyPr>
          <a:lstStyle/>
          <a:p>
            <a:endParaRPr lang="en-US" dirty="0" smtClean="0">
              <a:solidFill>
                <a:schemeClr val="bg1">
                  <a:lumMod val="65000"/>
                  <a:lumOff val="35000"/>
                </a:schemeClr>
              </a:solidFill>
            </a:endParaRPr>
          </a:p>
          <a:p>
            <a:r>
              <a:rPr lang="en-US" sz="2600" i="1" dirty="0" smtClean="0">
                <a:solidFill>
                  <a:schemeClr val="bg1">
                    <a:lumMod val="65000"/>
                    <a:lumOff val="35000"/>
                  </a:schemeClr>
                </a:solidFill>
              </a:rPr>
              <a:t>    This freedom of organic knowing releases the ego.  Ideally</a:t>
            </a:r>
            <a:r>
              <a:rPr lang="en-US" sz="2600" i="1" dirty="0">
                <a:solidFill>
                  <a:schemeClr val="bg1">
                    <a:lumMod val="65000"/>
                    <a:lumOff val="35000"/>
                  </a:schemeClr>
                </a:solidFill>
              </a:rPr>
              <a:t>, </a:t>
            </a:r>
            <a:r>
              <a:rPr lang="en-US" sz="2600" i="1" dirty="0" smtClean="0">
                <a:solidFill>
                  <a:schemeClr val="bg1">
                    <a:lumMod val="65000"/>
                    <a:lumOff val="35000"/>
                  </a:schemeClr>
                </a:solidFill>
              </a:rPr>
              <a:t>we like to think the </a:t>
            </a:r>
            <a:r>
              <a:rPr lang="en-US" sz="2600" i="1" dirty="0">
                <a:solidFill>
                  <a:schemeClr val="bg1">
                    <a:lumMod val="65000"/>
                    <a:lumOff val="35000"/>
                  </a:schemeClr>
                </a:solidFill>
              </a:rPr>
              <a:t>dissolved ego </a:t>
            </a:r>
            <a:r>
              <a:rPr lang="en-US" sz="2600" i="1" dirty="0" smtClean="0">
                <a:solidFill>
                  <a:schemeClr val="bg1">
                    <a:lumMod val="65000"/>
                    <a:lumOff val="35000"/>
                  </a:schemeClr>
                </a:solidFill>
              </a:rPr>
              <a:t>eventually comes </a:t>
            </a:r>
            <a:r>
              <a:rPr lang="en-US" sz="2600" i="1" dirty="0">
                <a:solidFill>
                  <a:schemeClr val="bg1">
                    <a:lumMod val="65000"/>
                    <a:lumOff val="35000"/>
                  </a:schemeClr>
                </a:solidFill>
              </a:rPr>
              <a:t>quietly to </a:t>
            </a:r>
            <a:r>
              <a:rPr lang="en-US" sz="2600" i="1" dirty="0" smtClean="0">
                <a:solidFill>
                  <a:schemeClr val="bg1">
                    <a:lumMod val="65000"/>
                    <a:lumOff val="35000"/>
                  </a:schemeClr>
                </a:solidFill>
              </a:rPr>
              <a:t>rest, however </a:t>
            </a:r>
            <a:r>
              <a:rPr lang="en-US" sz="2600" i="1" dirty="0">
                <a:solidFill>
                  <a:schemeClr val="bg1">
                    <a:lumMod val="65000"/>
                    <a:lumOff val="35000"/>
                  </a:schemeClr>
                </a:solidFill>
              </a:rPr>
              <a:t>the ego is unlikely to ever </a:t>
            </a:r>
            <a:r>
              <a:rPr lang="en-US" sz="2600" i="1" dirty="0" smtClean="0">
                <a:solidFill>
                  <a:schemeClr val="bg1">
                    <a:lumMod val="65000"/>
                    <a:lumOff val="35000"/>
                  </a:schemeClr>
                </a:solidFill>
              </a:rPr>
              <a:t>disappear, </a:t>
            </a:r>
            <a:r>
              <a:rPr lang="en-US" sz="2600" i="1" dirty="0">
                <a:solidFill>
                  <a:schemeClr val="bg1">
                    <a:lumMod val="65000"/>
                    <a:lumOff val="35000"/>
                  </a:schemeClr>
                </a:solidFill>
              </a:rPr>
              <a:t>so cultivation is still necessary</a:t>
            </a:r>
            <a:r>
              <a:rPr lang="en-US" sz="2600" i="1" dirty="0" smtClean="0">
                <a:solidFill>
                  <a:schemeClr val="bg1">
                    <a:lumMod val="65000"/>
                    <a:lumOff val="35000"/>
                  </a:schemeClr>
                </a:solidFill>
              </a:rPr>
              <a:t>.</a:t>
            </a:r>
          </a:p>
          <a:p>
            <a:endParaRPr lang="en-US" sz="2600" i="1" dirty="0" smtClean="0">
              <a:solidFill>
                <a:schemeClr val="bg1">
                  <a:lumMod val="65000"/>
                  <a:lumOff val="35000"/>
                </a:schemeClr>
              </a:solidFill>
            </a:endParaRPr>
          </a:p>
          <a:p>
            <a:r>
              <a:rPr lang="en-US" sz="2600" i="1" dirty="0" smtClean="0">
                <a:solidFill>
                  <a:schemeClr val="bg1">
                    <a:lumMod val="65000"/>
                    <a:lumOff val="35000"/>
                  </a:schemeClr>
                </a:solidFill>
              </a:rPr>
              <a:t>    Cultivation intimately works from </a:t>
            </a:r>
            <a:r>
              <a:rPr lang="en-US" sz="2600" i="1" dirty="0" smtClean="0">
                <a:solidFill>
                  <a:schemeClr val="accent6">
                    <a:lumMod val="50000"/>
                  </a:schemeClr>
                </a:solidFill>
              </a:rPr>
              <a:t>“uncharted knowledge.”</a:t>
            </a:r>
            <a:r>
              <a:rPr lang="en-US" sz="2600" i="1" dirty="0" smtClean="0">
                <a:solidFill>
                  <a:schemeClr val="bg1">
                    <a:lumMod val="65000"/>
                    <a:lumOff val="35000"/>
                  </a:schemeClr>
                </a:solidFill>
              </a:rPr>
              <a:t>  </a:t>
            </a:r>
            <a:r>
              <a:rPr lang="en-US" sz="2600" i="1" dirty="0">
                <a:solidFill>
                  <a:schemeClr val="bg1">
                    <a:lumMod val="65000"/>
                    <a:lumOff val="35000"/>
                  </a:schemeClr>
                </a:solidFill>
              </a:rPr>
              <a:t>Westerners call </a:t>
            </a:r>
            <a:r>
              <a:rPr lang="en-US" sz="2600" i="1" dirty="0" smtClean="0">
                <a:solidFill>
                  <a:schemeClr val="bg1">
                    <a:lumMod val="65000"/>
                    <a:lumOff val="35000"/>
                  </a:schemeClr>
                </a:solidFill>
              </a:rPr>
              <a:t>this in practice </a:t>
            </a:r>
            <a:r>
              <a:rPr lang="en-US" sz="2600" i="1" dirty="0" smtClean="0">
                <a:solidFill>
                  <a:schemeClr val="accent6">
                    <a:lumMod val="50000"/>
                  </a:schemeClr>
                </a:solidFill>
              </a:rPr>
              <a:t>“blind faith</a:t>
            </a:r>
            <a:r>
              <a:rPr lang="en-US" sz="2600" i="1" dirty="0">
                <a:solidFill>
                  <a:schemeClr val="accent6">
                    <a:lumMod val="50000"/>
                  </a:schemeClr>
                </a:solidFill>
              </a:rPr>
              <a:t>” </a:t>
            </a:r>
            <a:r>
              <a:rPr lang="en-US" sz="2600" i="1" dirty="0">
                <a:solidFill>
                  <a:schemeClr val="bg1">
                    <a:lumMod val="65000"/>
                    <a:lumOff val="35000"/>
                  </a:schemeClr>
                </a:solidFill>
              </a:rPr>
              <a:t>while Easterners </a:t>
            </a:r>
            <a:r>
              <a:rPr lang="en-US" sz="2600" i="1" dirty="0" smtClean="0">
                <a:solidFill>
                  <a:schemeClr val="bg1">
                    <a:lumMod val="65000"/>
                    <a:lumOff val="35000"/>
                  </a:schemeClr>
                </a:solidFill>
              </a:rPr>
              <a:t>dwell in </a:t>
            </a:r>
            <a:r>
              <a:rPr lang="en-US" sz="2600" i="1" dirty="0" smtClean="0">
                <a:solidFill>
                  <a:schemeClr val="accent6">
                    <a:lumMod val="50000"/>
                  </a:schemeClr>
                </a:solidFill>
              </a:rPr>
              <a:t>“trusting </a:t>
            </a:r>
            <a:r>
              <a:rPr lang="en-US" sz="2600" i="1" dirty="0">
                <a:solidFill>
                  <a:schemeClr val="accent6">
                    <a:lumMod val="50000"/>
                  </a:schemeClr>
                </a:solidFill>
              </a:rPr>
              <a:t>the </a:t>
            </a:r>
            <a:r>
              <a:rPr lang="en-US" sz="2600" i="1" dirty="0" smtClean="0">
                <a:solidFill>
                  <a:schemeClr val="accent6">
                    <a:lumMod val="50000"/>
                  </a:schemeClr>
                </a:solidFill>
              </a:rPr>
              <a:t>darkly nowhere.”  </a:t>
            </a:r>
          </a:p>
          <a:p>
            <a:endParaRPr lang="en-US" sz="2600" i="1" dirty="0">
              <a:solidFill>
                <a:schemeClr val="accent6">
                  <a:lumMod val="50000"/>
                </a:schemeClr>
              </a:solidFill>
            </a:endParaRPr>
          </a:p>
          <a:p>
            <a:r>
              <a:rPr lang="en-US" sz="2600" i="1" dirty="0" smtClean="0">
                <a:solidFill>
                  <a:schemeClr val="bg1">
                    <a:lumMod val="65000"/>
                    <a:lumOff val="35000"/>
                  </a:schemeClr>
                </a:solidFill>
              </a:rPr>
              <a:t>    From either definition, this wisdom organically flows innocently through reaching these natural states.   This knowing  further expresses </a:t>
            </a:r>
            <a:r>
              <a:rPr lang="en-US" sz="2600" i="1" dirty="0">
                <a:solidFill>
                  <a:schemeClr val="bg1">
                    <a:lumMod val="65000"/>
                    <a:lumOff val="35000"/>
                  </a:schemeClr>
                </a:solidFill>
              </a:rPr>
              <a:t>by </a:t>
            </a:r>
            <a:r>
              <a:rPr lang="en-US" sz="2600" i="1" dirty="0" smtClean="0">
                <a:solidFill>
                  <a:schemeClr val="bg1">
                    <a:lumMod val="65000"/>
                    <a:lumOff val="35000"/>
                  </a:schemeClr>
                </a:solidFill>
              </a:rPr>
              <a:t>the term “Wu </a:t>
            </a:r>
            <a:r>
              <a:rPr lang="en-US" sz="2600" i="1" dirty="0" err="1" smtClean="0">
                <a:solidFill>
                  <a:schemeClr val="bg1">
                    <a:lumMod val="65000"/>
                    <a:lumOff val="35000"/>
                  </a:schemeClr>
                </a:solidFill>
              </a:rPr>
              <a:t>Ji</a:t>
            </a:r>
            <a:r>
              <a:rPr lang="en-US" sz="2600" i="1" dirty="0" smtClean="0">
                <a:solidFill>
                  <a:schemeClr val="bg1">
                    <a:lumMod val="65000"/>
                    <a:lumOff val="35000"/>
                  </a:schemeClr>
                </a:solidFill>
              </a:rPr>
              <a:t>”; meaning </a:t>
            </a:r>
            <a:r>
              <a:rPr lang="en-US" sz="2600" i="1" dirty="0">
                <a:solidFill>
                  <a:schemeClr val="bg1">
                    <a:lumMod val="65000"/>
                    <a:lumOff val="35000"/>
                  </a:schemeClr>
                </a:solidFill>
              </a:rPr>
              <a:t>“Supreme </a:t>
            </a:r>
            <a:r>
              <a:rPr lang="en-US" sz="2600" i="1" dirty="0" smtClean="0">
                <a:solidFill>
                  <a:schemeClr val="bg1">
                    <a:lumMod val="65000"/>
                    <a:lumOff val="35000"/>
                  </a:schemeClr>
                </a:solidFill>
              </a:rPr>
              <a:t>Unknown.”  A peak to touching the “Summit </a:t>
            </a:r>
            <a:r>
              <a:rPr lang="en-US" sz="2600" i="1" dirty="0">
                <a:solidFill>
                  <a:schemeClr val="bg1">
                    <a:lumMod val="65000"/>
                    <a:lumOff val="35000"/>
                  </a:schemeClr>
                </a:solidFill>
              </a:rPr>
              <a:t>to </a:t>
            </a:r>
            <a:r>
              <a:rPr lang="en-US" sz="2600" i="1" dirty="0" smtClean="0">
                <a:solidFill>
                  <a:schemeClr val="bg1">
                    <a:lumMod val="65000"/>
                    <a:lumOff val="35000"/>
                  </a:schemeClr>
                </a:solidFill>
              </a:rPr>
              <a:t>Great Nothingness” of limitless </a:t>
            </a:r>
            <a:r>
              <a:rPr lang="en-US" sz="2600" i="1" dirty="0">
                <a:solidFill>
                  <a:schemeClr val="bg1">
                    <a:lumMod val="65000"/>
                    <a:lumOff val="35000"/>
                  </a:schemeClr>
                </a:solidFill>
              </a:rPr>
              <a:t>knowing. </a:t>
            </a:r>
            <a:endParaRPr lang="en-US" sz="2600" dirty="0">
              <a:solidFill>
                <a:schemeClr val="bg1">
                  <a:lumMod val="65000"/>
                  <a:lumOff val="3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14</a:t>
            </a:fld>
            <a:endParaRPr lang="en-US" dirty="0"/>
          </a:p>
        </p:txBody>
      </p:sp>
    </p:spTree>
    <p:extLst>
      <p:ext uri="{BB962C8B-B14F-4D97-AF65-F5344CB8AC3E}">
        <p14:creationId xmlns:p14="http://schemas.microsoft.com/office/powerpoint/2010/main" val="4156276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7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7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l="-2000" t="-13000" b="-3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26271A1-65B2-4CE3-BAF3-BAFB6C249578}" type="slidenum">
              <a:rPr lang="en-US" smtClean="0"/>
              <a:t>15</a:t>
            </a:fld>
            <a:endParaRPr lang="en-US" dirty="0"/>
          </a:p>
        </p:txBody>
      </p:sp>
      <p:sp>
        <p:nvSpPr>
          <p:cNvPr id="5" name="Rectangle 4"/>
          <p:cNvSpPr/>
          <p:nvPr/>
        </p:nvSpPr>
        <p:spPr>
          <a:xfrm>
            <a:off x="685800" y="457200"/>
            <a:ext cx="7620000" cy="5201424"/>
          </a:xfrm>
          <a:prstGeom prst="rect">
            <a:avLst/>
          </a:prstGeom>
        </p:spPr>
        <p:txBody>
          <a:bodyPr wrap="square">
            <a:spAutoFit/>
          </a:bodyPr>
          <a:lstStyle/>
          <a:p>
            <a:pPr algn="ctr"/>
            <a:r>
              <a:rPr lang="en-US" sz="2400" b="1" i="1" u="sng" dirty="0" smtClean="0">
                <a:solidFill>
                  <a:schemeClr val="bg1"/>
                </a:solidFill>
                <a:latin typeface="Papyrus" pitchFamily="66" charset="0"/>
              </a:rPr>
              <a:t> Tea Break</a:t>
            </a:r>
            <a:endParaRPr lang="en-US" sz="2400" b="1" i="1" u="sng" dirty="0">
              <a:solidFill>
                <a:schemeClr val="bg1"/>
              </a:solidFill>
              <a:latin typeface="Papyrus" pitchFamily="66" charset="0"/>
            </a:endParaRPr>
          </a:p>
          <a:p>
            <a:pPr lvl="0" algn="ctr"/>
            <a:r>
              <a:rPr lang="en-US" sz="2400" b="1" i="1" dirty="0" smtClean="0">
                <a:solidFill>
                  <a:schemeClr val="bg1"/>
                </a:solidFill>
                <a:latin typeface="Papyrus" pitchFamily="66" charset="0"/>
              </a:rPr>
              <a:t>Calling Closer  to  Awareness  </a:t>
            </a:r>
          </a:p>
          <a:p>
            <a:pPr lvl="0"/>
            <a:endParaRPr lang="en-US" sz="2000" dirty="0">
              <a:solidFill>
                <a:schemeClr val="bg1"/>
              </a:solidFill>
            </a:endParaRPr>
          </a:p>
          <a:p>
            <a:pPr lvl="0"/>
            <a:r>
              <a:rPr lang="en-US" sz="2400" i="1" dirty="0">
                <a:solidFill>
                  <a:schemeClr val="bg1"/>
                </a:solidFill>
              </a:rPr>
              <a:t>On an organic level, pay attention when your energy of aliveness as either boosted </a:t>
            </a:r>
            <a:r>
              <a:rPr lang="en-US" sz="2400" i="1" dirty="0" smtClean="0">
                <a:solidFill>
                  <a:schemeClr val="bg1"/>
                </a:solidFill>
              </a:rPr>
              <a:t>or </a:t>
            </a:r>
            <a:r>
              <a:rPr lang="en-US" sz="2400" i="1" dirty="0">
                <a:solidFill>
                  <a:schemeClr val="bg1"/>
                </a:solidFill>
              </a:rPr>
              <a:t>deflated. </a:t>
            </a:r>
            <a:r>
              <a:rPr lang="en-US" sz="2400" i="1" dirty="0" smtClean="0">
                <a:solidFill>
                  <a:schemeClr val="bg1"/>
                </a:solidFill>
              </a:rPr>
              <a:t> </a:t>
            </a:r>
          </a:p>
          <a:p>
            <a:pPr lvl="0"/>
            <a:endParaRPr lang="en-US" sz="2400" b="1" i="1" dirty="0">
              <a:solidFill>
                <a:schemeClr val="bg1"/>
              </a:solidFill>
              <a:latin typeface="Antigoni" pitchFamily="34" charset="0"/>
            </a:endParaRPr>
          </a:p>
          <a:p>
            <a:r>
              <a:rPr lang="en-US" sz="2400" i="1" dirty="0">
                <a:solidFill>
                  <a:schemeClr val="bg1"/>
                </a:solidFill>
              </a:rPr>
              <a:t>To fine-tune your </a:t>
            </a:r>
            <a:r>
              <a:rPr lang="en-US" sz="2400" i="1" dirty="0" smtClean="0">
                <a:solidFill>
                  <a:schemeClr val="bg1"/>
                </a:solidFill>
              </a:rPr>
              <a:t>presence, </a:t>
            </a:r>
            <a:r>
              <a:rPr lang="en-US" sz="2400" i="1" dirty="0">
                <a:solidFill>
                  <a:schemeClr val="bg1"/>
                </a:solidFill>
              </a:rPr>
              <a:t>can you find a sweet spot to choice-making</a:t>
            </a:r>
            <a:r>
              <a:rPr lang="en-US" sz="2400" i="1" dirty="0">
                <a:solidFill>
                  <a:schemeClr val="bg1"/>
                </a:solidFill>
                <a:latin typeface="Antigoni" pitchFamily="34" charset="0"/>
              </a:rPr>
              <a:t>?  </a:t>
            </a:r>
            <a:r>
              <a:rPr lang="en-US" sz="2400" i="1" dirty="0" smtClean="0">
                <a:solidFill>
                  <a:schemeClr val="bg1"/>
                </a:solidFill>
                <a:latin typeface="Antigoni" pitchFamily="34" charset="0"/>
              </a:rPr>
              <a:t>  </a:t>
            </a:r>
            <a:r>
              <a:rPr lang="en-US" sz="2400" i="1" dirty="0" smtClean="0">
                <a:solidFill>
                  <a:schemeClr val="bg1"/>
                </a:solidFill>
              </a:rPr>
              <a:t>Don’t </a:t>
            </a:r>
            <a:r>
              <a:rPr lang="en-US" sz="2400" i="1" dirty="0">
                <a:solidFill>
                  <a:schemeClr val="bg1"/>
                </a:solidFill>
              </a:rPr>
              <a:t>write it down, just feel it through your day and make a light note to yourself while having these </a:t>
            </a:r>
            <a:r>
              <a:rPr lang="en-US" sz="2400" i="1" dirty="0" smtClean="0">
                <a:solidFill>
                  <a:schemeClr val="bg1"/>
                </a:solidFill>
              </a:rPr>
              <a:t>moments</a:t>
            </a:r>
            <a:r>
              <a:rPr lang="en-US" sz="2400" i="1" dirty="0">
                <a:solidFill>
                  <a:schemeClr val="bg1"/>
                </a:solidFill>
              </a:rPr>
              <a:t>. </a:t>
            </a:r>
            <a:endParaRPr lang="en-US" sz="2400" i="1" dirty="0" smtClean="0">
              <a:solidFill>
                <a:schemeClr val="bg1"/>
              </a:solidFill>
            </a:endParaRPr>
          </a:p>
          <a:p>
            <a:endParaRPr lang="en-US" sz="2400" i="1" dirty="0">
              <a:solidFill>
                <a:schemeClr val="bg1"/>
              </a:solidFill>
            </a:endParaRPr>
          </a:p>
          <a:p>
            <a:r>
              <a:rPr lang="en-US" sz="2400" i="1" dirty="0" smtClean="0">
                <a:solidFill>
                  <a:schemeClr val="bg1"/>
                </a:solidFill>
              </a:rPr>
              <a:t>Allow experiences </a:t>
            </a:r>
            <a:r>
              <a:rPr lang="en-US" sz="2400" i="1" dirty="0">
                <a:solidFill>
                  <a:schemeClr val="bg1"/>
                </a:solidFill>
              </a:rPr>
              <a:t>to navigate your ways that keeps yourself fresh with </a:t>
            </a:r>
            <a:r>
              <a:rPr lang="en-US" sz="2400" i="1" dirty="0" smtClean="0">
                <a:solidFill>
                  <a:schemeClr val="bg1"/>
                </a:solidFill>
              </a:rPr>
              <a:t>this </a:t>
            </a:r>
            <a:r>
              <a:rPr lang="en-US" sz="2400" i="1" dirty="0">
                <a:solidFill>
                  <a:schemeClr val="bg1"/>
                </a:solidFill>
              </a:rPr>
              <a:t>awareness. </a:t>
            </a:r>
            <a:r>
              <a:rPr lang="en-US" sz="2400" i="1" dirty="0" smtClean="0">
                <a:solidFill>
                  <a:schemeClr val="bg1"/>
                </a:solidFill>
              </a:rPr>
              <a:t> By simply choosing the </a:t>
            </a:r>
            <a:r>
              <a:rPr lang="en-US" sz="2400" i="1" dirty="0">
                <a:solidFill>
                  <a:schemeClr val="bg1"/>
                </a:solidFill>
              </a:rPr>
              <a:t>most passionate </a:t>
            </a:r>
            <a:r>
              <a:rPr lang="en-US" sz="2400" i="1" dirty="0" smtClean="0">
                <a:solidFill>
                  <a:schemeClr val="bg1"/>
                </a:solidFill>
              </a:rPr>
              <a:t>action, this new attention will authentically draw you to a powerful day.</a:t>
            </a:r>
            <a:endParaRPr lang="en-US" sz="2400" i="1" dirty="0">
              <a:solidFill>
                <a:schemeClr val="bg1"/>
              </a:solidFill>
            </a:endParaRPr>
          </a:p>
        </p:txBody>
      </p:sp>
    </p:spTree>
    <p:extLst>
      <p:ext uri="{BB962C8B-B14F-4D97-AF65-F5344CB8AC3E}">
        <p14:creationId xmlns:p14="http://schemas.microsoft.com/office/powerpoint/2010/main" val="332846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fade">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t="-53000" r="1000" b="-5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004560"/>
          </a:xfrm>
        </p:spPr>
        <p:txBody>
          <a:bodyPr>
            <a:normAutofit fontScale="25000" lnSpcReduction="20000"/>
          </a:bodyPr>
          <a:lstStyle/>
          <a:p>
            <a:endParaRPr lang="en-US" dirty="0" smtClean="0">
              <a:solidFill>
                <a:schemeClr val="bg1">
                  <a:lumMod val="65000"/>
                  <a:lumOff val="35000"/>
                </a:schemeClr>
              </a:solidFill>
            </a:endParaRPr>
          </a:p>
          <a:p>
            <a:r>
              <a:rPr lang="en-US" sz="9000" dirty="0" smtClean="0">
                <a:solidFill>
                  <a:schemeClr val="bg1">
                    <a:lumMod val="65000"/>
                    <a:lumOff val="35000"/>
                  </a:schemeClr>
                </a:solidFill>
              </a:rPr>
              <a:t> </a:t>
            </a:r>
          </a:p>
          <a:p>
            <a:endParaRPr lang="en-US" sz="10400" dirty="0">
              <a:solidFill>
                <a:schemeClr val="bg1">
                  <a:lumMod val="65000"/>
                  <a:lumOff val="35000"/>
                </a:schemeClr>
              </a:solidFill>
            </a:endParaRPr>
          </a:p>
          <a:p>
            <a:r>
              <a:rPr lang="en-US" sz="10400" i="1" dirty="0" smtClean="0">
                <a:solidFill>
                  <a:schemeClr val="bg1">
                    <a:lumMod val="65000"/>
                    <a:lumOff val="35000"/>
                  </a:schemeClr>
                </a:solidFill>
              </a:rPr>
              <a:t>      </a:t>
            </a:r>
            <a:r>
              <a:rPr lang="en-US" sz="10400" i="1" dirty="0" smtClean="0">
                <a:solidFill>
                  <a:schemeClr val="bg1">
                    <a:lumMod val="75000"/>
                    <a:lumOff val="25000"/>
                  </a:schemeClr>
                </a:solidFill>
              </a:rPr>
              <a:t>By </a:t>
            </a:r>
            <a:r>
              <a:rPr lang="en-US" sz="10400" i="1" dirty="0">
                <a:solidFill>
                  <a:schemeClr val="bg1">
                    <a:lumMod val="75000"/>
                    <a:lumOff val="25000"/>
                  </a:schemeClr>
                </a:solidFill>
              </a:rPr>
              <a:t>giving up our formal rights </a:t>
            </a:r>
            <a:r>
              <a:rPr lang="en-US" sz="10400" i="1" dirty="0" smtClean="0">
                <a:solidFill>
                  <a:schemeClr val="bg1">
                    <a:lumMod val="75000"/>
                    <a:lumOff val="25000"/>
                  </a:schemeClr>
                </a:solidFill>
              </a:rPr>
              <a:t>“to know” </a:t>
            </a:r>
            <a:r>
              <a:rPr lang="en-US" sz="10400" i="1" dirty="0">
                <a:solidFill>
                  <a:schemeClr val="bg1">
                    <a:lumMod val="75000"/>
                    <a:lumOff val="25000"/>
                  </a:schemeClr>
                </a:solidFill>
              </a:rPr>
              <a:t>opens </a:t>
            </a:r>
            <a:r>
              <a:rPr lang="en-US" sz="10400" i="1" dirty="0" smtClean="0">
                <a:solidFill>
                  <a:schemeClr val="bg1">
                    <a:lumMod val="75000"/>
                    <a:lumOff val="25000"/>
                  </a:schemeClr>
                </a:solidFill>
              </a:rPr>
              <a:t>reverence </a:t>
            </a:r>
            <a:r>
              <a:rPr lang="en-US" sz="10400" i="1" dirty="0">
                <a:solidFill>
                  <a:schemeClr val="bg1">
                    <a:lumMod val="75000"/>
                    <a:lumOff val="25000"/>
                  </a:schemeClr>
                </a:solidFill>
              </a:rPr>
              <a:t>to </a:t>
            </a:r>
            <a:r>
              <a:rPr lang="en-US" sz="10400" i="1" dirty="0" smtClean="0">
                <a:solidFill>
                  <a:schemeClr val="bg1">
                    <a:lumMod val="75000"/>
                    <a:lumOff val="25000"/>
                  </a:schemeClr>
                </a:solidFill>
              </a:rPr>
              <a:t>new moments of free flow knowledge.</a:t>
            </a:r>
            <a:endParaRPr lang="en-US" sz="10400" i="1" dirty="0">
              <a:solidFill>
                <a:schemeClr val="bg1">
                  <a:lumMod val="75000"/>
                  <a:lumOff val="25000"/>
                </a:schemeClr>
              </a:solidFill>
            </a:endParaRPr>
          </a:p>
          <a:p>
            <a:endParaRPr lang="en-US" sz="10400" i="1" dirty="0" smtClean="0">
              <a:solidFill>
                <a:schemeClr val="bg1">
                  <a:lumMod val="75000"/>
                  <a:lumOff val="25000"/>
                </a:schemeClr>
              </a:solidFill>
            </a:endParaRPr>
          </a:p>
          <a:p>
            <a:r>
              <a:rPr lang="en-US" sz="10400" i="1" dirty="0" smtClean="0">
                <a:solidFill>
                  <a:schemeClr val="bg1">
                    <a:lumMod val="75000"/>
                    <a:lumOff val="25000"/>
                  </a:schemeClr>
                </a:solidFill>
              </a:rPr>
              <a:t>    Through mindfulness, keeping the “in-check” and “in- flow” of our awareness creates opportune moments.  Without reason or understanding, we can be unattached to concerns so freeing moments may elusively rise on its own.  </a:t>
            </a:r>
          </a:p>
          <a:p>
            <a:endParaRPr lang="en-US" sz="10400" i="1" dirty="0">
              <a:solidFill>
                <a:schemeClr val="bg1">
                  <a:lumMod val="75000"/>
                  <a:lumOff val="25000"/>
                </a:schemeClr>
              </a:solidFill>
            </a:endParaRPr>
          </a:p>
          <a:p>
            <a:r>
              <a:rPr lang="en-US" sz="10400" i="1" dirty="0" smtClean="0">
                <a:solidFill>
                  <a:schemeClr val="bg1">
                    <a:lumMod val="75000"/>
                    <a:lumOff val="25000"/>
                  </a:schemeClr>
                </a:solidFill>
              </a:rPr>
              <a:t>    Soft curiosity can further take </a:t>
            </a:r>
            <a:r>
              <a:rPr lang="en-US" sz="10400" i="1" dirty="0">
                <a:solidFill>
                  <a:schemeClr val="bg1">
                    <a:lumMod val="75000"/>
                    <a:lumOff val="25000"/>
                  </a:schemeClr>
                </a:solidFill>
              </a:rPr>
              <a:t>us </a:t>
            </a:r>
            <a:r>
              <a:rPr lang="en-US" sz="10400" i="1" dirty="0" smtClean="0">
                <a:solidFill>
                  <a:schemeClr val="bg1">
                    <a:lumMod val="75000"/>
                    <a:lumOff val="25000"/>
                  </a:schemeClr>
                </a:solidFill>
              </a:rPr>
              <a:t>there, like open sails gently being pulled by winds.  This fresh air of knowledge is like the wind, arriving nowhere, </a:t>
            </a:r>
            <a:r>
              <a:rPr lang="en-US" sz="10400" i="1" dirty="0">
                <a:solidFill>
                  <a:schemeClr val="bg1">
                    <a:lumMod val="75000"/>
                    <a:lumOff val="25000"/>
                  </a:schemeClr>
                </a:solidFill>
              </a:rPr>
              <a:t>yet is everywhere</a:t>
            </a:r>
            <a:r>
              <a:rPr lang="en-US" sz="10400" i="1" dirty="0">
                <a:solidFill>
                  <a:schemeClr val="bg1">
                    <a:lumMod val="65000"/>
                    <a:lumOff val="35000"/>
                  </a:schemeClr>
                </a:solidFill>
              </a:rPr>
              <a:t>. </a:t>
            </a:r>
            <a:endParaRPr lang="en-US" dirty="0">
              <a:solidFill>
                <a:schemeClr val="bg1">
                  <a:lumMod val="65000"/>
                  <a:lumOff val="3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16</a:t>
            </a:fld>
            <a:endParaRPr lang="en-US" dirty="0"/>
          </a:p>
        </p:txBody>
      </p:sp>
    </p:spTree>
    <p:extLst>
      <p:ext uri="{BB962C8B-B14F-4D97-AF65-F5344CB8AC3E}">
        <p14:creationId xmlns:p14="http://schemas.microsoft.com/office/powerpoint/2010/main" val="14754456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2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004560"/>
          </a:xfrm>
        </p:spPr>
        <p:txBody>
          <a:bodyPr>
            <a:normAutofit fontScale="25000" lnSpcReduction="20000"/>
          </a:bodyPr>
          <a:lstStyle/>
          <a:p>
            <a:pPr lvl="0"/>
            <a:endParaRPr lang="en-US" sz="12800" b="1" i="1" dirty="0" smtClean="0">
              <a:solidFill>
                <a:schemeClr val="bg1"/>
              </a:solidFill>
              <a:latin typeface="Papyrus" pitchFamily="66" charset="0"/>
            </a:endParaRPr>
          </a:p>
          <a:p>
            <a:pPr lvl="0"/>
            <a:r>
              <a:rPr lang="en-US" sz="12800" b="1" i="1" dirty="0" smtClean="0">
                <a:solidFill>
                  <a:schemeClr val="bg1"/>
                </a:solidFill>
                <a:latin typeface="Papyrus" pitchFamily="66" charset="0"/>
              </a:rPr>
              <a:t>Open Pause  (Further Inquiry )</a:t>
            </a:r>
            <a:endParaRPr lang="en-US" sz="12800" b="1" i="1" dirty="0">
              <a:solidFill>
                <a:schemeClr val="bg1">
                  <a:lumMod val="95000"/>
                  <a:lumOff val="5000"/>
                </a:schemeClr>
              </a:solidFill>
            </a:endParaRPr>
          </a:p>
          <a:p>
            <a:endParaRPr lang="en-US" sz="11200" i="1" dirty="0" smtClean="0">
              <a:solidFill>
                <a:schemeClr val="bg1"/>
              </a:solidFill>
            </a:endParaRPr>
          </a:p>
          <a:p>
            <a:r>
              <a:rPr lang="en-US" sz="11200" i="1" dirty="0" smtClean="0">
                <a:solidFill>
                  <a:schemeClr val="bg1"/>
                </a:solidFill>
              </a:rPr>
              <a:t>   Can </a:t>
            </a:r>
            <a:r>
              <a:rPr lang="en-US" sz="11200" i="1" dirty="0">
                <a:solidFill>
                  <a:schemeClr val="bg1"/>
                </a:solidFill>
              </a:rPr>
              <a:t>you master “knowing-ness” with “not </a:t>
            </a:r>
            <a:r>
              <a:rPr lang="en-US" sz="11200" i="1" dirty="0" smtClean="0">
                <a:solidFill>
                  <a:schemeClr val="bg1"/>
                </a:solidFill>
              </a:rPr>
              <a:t>knowing” as </a:t>
            </a:r>
            <a:r>
              <a:rPr lang="en-US" sz="11200" i="1" dirty="0">
                <a:solidFill>
                  <a:schemeClr val="bg1"/>
                </a:solidFill>
              </a:rPr>
              <a:t>a bridge of surfacing powerful moments</a:t>
            </a:r>
            <a:r>
              <a:rPr lang="en-US" sz="11200" i="1" dirty="0">
                <a:solidFill>
                  <a:schemeClr val="bg1"/>
                </a:solidFill>
                <a:latin typeface="Antigoni" pitchFamily="34" charset="0"/>
              </a:rPr>
              <a:t>? </a:t>
            </a:r>
            <a:endParaRPr lang="en-US" sz="11200" i="1" dirty="0" smtClean="0">
              <a:solidFill>
                <a:schemeClr val="bg1"/>
              </a:solidFill>
              <a:latin typeface="Antigoni" pitchFamily="34" charset="0"/>
            </a:endParaRPr>
          </a:p>
          <a:p>
            <a:endParaRPr lang="en-US" sz="11200" i="1" dirty="0" smtClean="0">
              <a:solidFill>
                <a:schemeClr val="bg1"/>
              </a:solidFill>
            </a:endParaRPr>
          </a:p>
          <a:p>
            <a:r>
              <a:rPr lang="en-US" sz="11200" i="1" dirty="0" smtClean="0">
                <a:solidFill>
                  <a:schemeClr val="bg1"/>
                </a:solidFill>
              </a:rPr>
              <a:t>   As conflicting this might sound, what </a:t>
            </a:r>
            <a:r>
              <a:rPr lang="en-US" sz="11200" i="1" dirty="0">
                <a:solidFill>
                  <a:schemeClr val="bg1"/>
                </a:solidFill>
              </a:rPr>
              <a:t>would your life be like if you were </a:t>
            </a:r>
            <a:r>
              <a:rPr lang="en-US" sz="11200" i="1" dirty="0" smtClean="0">
                <a:solidFill>
                  <a:schemeClr val="bg1"/>
                </a:solidFill>
              </a:rPr>
              <a:t>comfortable standing in uncertainty</a:t>
            </a:r>
            <a:r>
              <a:rPr lang="en-US" sz="11200" i="1" dirty="0" smtClean="0">
                <a:solidFill>
                  <a:schemeClr val="bg1"/>
                </a:solidFill>
                <a:latin typeface="Antigoni" pitchFamily="34" charset="0"/>
              </a:rPr>
              <a:t>?   </a:t>
            </a:r>
            <a:r>
              <a:rPr lang="en-US" sz="11200" i="1" dirty="0">
                <a:solidFill>
                  <a:schemeClr val="bg1"/>
                </a:solidFill>
              </a:rPr>
              <a:t>What are </a:t>
            </a:r>
            <a:r>
              <a:rPr lang="en-US" sz="11200" i="1" dirty="0" smtClean="0">
                <a:solidFill>
                  <a:schemeClr val="bg1"/>
                </a:solidFill>
              </a:rPr>
              <a:t>the considerations, risk or awe</a:t>
            </a:r>
            <a:r>
              <a:rPr lang="en-US" sz="11200" i="1" dirty="0" smtClean="0">
                <a:solidFill>
                  <a:schemeClr val="bg1"/>
                </a:solidFill>
                <a:latin typeface="Antigoni" pitchFamily="34" charset="0"/>
              </a:rPr>
              <a:t>? </a:t>
            </a:r>
            <a:endParaRPr lang="en-US" sz="11200" i="1" dirty="0">
              <a:solidFill>
                <a:schemeClr val="bg1"/>
              </a:solidFill>
            </a:endParaRPr>
          </a:p>
          <a:p>
            <a:endParaRPr lang="en-US" sz="11200" i="1" dirty="0" smtClean="0">
              <a:solidFill>
                <a:schemeClr val="bg1"/>
              </a:solidFill>
            </a:endParaRPr>
          </a:p>
          <a:p>
            <a:r>
              <a:rPr lang="en-US" sz="11200" i="1" dirty="0" smtClean="0">
                <a:solidFill>
                  <a:schemeClr val="bg1"/>
                </a:solidFill>
              </a:rPr>
              <a:t>   Do </a:t>
            </a:r>
            <a:r>
              <a:rPr lang="en-US" sz="11200" i="1" dirty="0">
                <a:solidFill>
                  <a:schemeClr val="bg1"/>
                </a:solidFill>
              </a:rPr>
              <a:t>you see </a:t>
            </a:r>
            <a:r>
              <a:rPr lang="en-US" sz="11200" i="1" dirty="0" smtClean="0">
                <a:solidFill>
                  <a:schemeClr val="bg1"/>
                </a:solidFill>
              </a:rPr>
              <a:t>as you suspend inside uncertainly that a bridge to real faith draws </a:t>
            </a:r>
            <a:r>
              <a:rPr lang="en-US" sz="11200" i="1" dirty="0">
                <a:solidFill>
                  <a:schemeClr val="bg1"/>
                </a:solidFill>
              </a:rPr>
              <a:t>alchemy </a:t>
            </a:r>
            <a:r>
              <a:rPr lang="en-US" sz="11200" i="1" dirty="0" smtClean="0">
                <a:solidFill>
                  <a:schemeClr val="bg1"/>
                </a:solidFill>
              </a:rPr>
              <a:t>to </a:t>
            </a:r>
            <a:r>
              <a:rPr lang="en-US" sz="11200" i="1" dirty="0">
                <a:solidFill>
                  <a:schemeClr val="bg1"/>
                </a:solidFill>
              </a:rPr>
              <a:t>super </a:t>
            </a:r>
            <a:r>
              <a:rPr lang="en-US" sz="11200" i="1" dirty="0" smtClean="0">
                <a:solidFill>
                  <a:schemeClr val="bg1"/>
                </a:solidFill>
              </a:rPr>
              <a:t>consciousness</a:t>
            </a:r>
            <a:r>
              <a:rPr lang="en-US" sz="11200" i="1" dirty="0">
                <a:solidFill>
                  <a:schemeClr val="bg1"/>
                </a:solidFill>
                <a:latin typeface="Antigoni" pitchFamily="34" charset="0"/>
              </a:rPr>
              <a:t>? </a:t>
            </a:r>
            <a:endParaRPr lang="en-US" dirty="0">
              <a:solidFill>
                <a:schemeClr val="bg1">
                  <a:lumMod val="65000"/>
                  <a:lumOff val="3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17</a:t>
            </a:fld>
            <a:endParaRPr lang="en-US" dirty="0"/>
          </a:p>
        </p:txBody>
      </p:sp>
    </p:spTree>
    <p:extLst>
      <p:ext uri="{BB962C8B-B14F-4D97-AF65-F5344CB8AC3E}">
        <p14:creationId xmlns:p14="http://schemas.microsoft.com/office/powerpoint/2010/main" val="32349085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2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400800"/>
          </a:xfrm>
        </p:spPr>
        <p:txBody>
          <a:bodyPr>
            <a:normAutofit/>
          </a:bodyPr>
          <a:lstStyle/>
          <a:p>
            <a:r>
              <a:rPr lang="en-US" i="1" dirty="0" smtClean="0">
                <a:solidFill>
                  <a:schemeClr val="bg1">
                    <a:lumMod val="75000"/>
                    <a:lumOff val="25000"/>
                  </a:schemeClr>
                </a:solidFill>
              </a:rPr>
              <a:t>In </a:t>
            </a:r>
            <a:r>
              <a:rPr lang="en-US" i="1" dirty="0">
                <a:solidFill>
                  <a:schemeClr val="bg1">
                    <a:lumMod val="75000"/>
                    <a:lumOff val="25000"/>
                  </a:schemeClr>
                </a:solidFill>
              </a:rPr>
              <a:t>the continual process of letting go of our familiar controls, a new control takes charge beyond comprehension. </a:t>
            </a:r>
            <a:r>
              <a:rPr lang="en-US" i="1" dirty="0" smtClean="0">
                <a:solidFill>
                  <a:schemeClr val="bg1">
                    <a:lumMod val="75000"/>
                    <a:lumOff val="25000"/>
                  </a:schemeClr>
                </a:solidFill>
              </a:rPr>
              <a:t> This </a:t>
            </a:r>
            <a:r>
              <a:rPr lang="en-US" i="1" dirty="0">
                <a:solidFill>
                  <a:schemeClr val="bg1">
                    <a:lumMod val="75000"/>
                    <a:lumOff val="25000"/>
                  </a:schemeClr>
                </a:solidFill>
              </a:rPr>
              <a:t>knowing </a:t>
            </a:r>
            <a:r>
              <a:rPr lang="en-US" i="1" dirty="0" smtClean="0">
                <a:solidFill>
                  <a:schemeClr val="bg1">
                    <a:lumMod val="75000"/>
                    <a:lumOff val="25000"/>
                  </a:schemeClr>
                </a:solidFill>
              </a:rPr>
              <a:t>relaxes </a:t>
            </a:r>
            <a:r>
              <a:rPr lang="en-US" i="1" dirty="0">
                <a:solidFill>
                  <a:schemeClr val="bg1">
                    <a:lumMod val="75000"/>
                    <a:lumOff val="25000"/>
                  </a:schemeClr>
                </a:solidFill>
              </a:rPr>
              <a:t>beyond all restrictions of thoughts or actions</a:t>
            </a:r>
            <a:r>
              <a:rPr lang="en-US" i="1" dirty="0" smtClean="0">
                <a:solidFill>
                  <a:schemeClr val="bg1">
                    <a:lumMod val="75000"/>
                    <a:lumOff val="25000"/>
                  </a:schemeClr>
                </a:solidFill>
              </a:rPr>
              <a:t>.</a:t>
            </a:r>
          </a:p>
          <a:p>
            <a:endParaRPr lang="en-US" i="1" dirty="0" smtClean="0">
              <a:solidFill>
                <a:schemeClr val="bg1">
                  <a:lumMod val="75000"/>
                  <a:lumOff val="25000"/>
                </a:schemeClr>
              </a:solidFill>
            </a:endParaRPr>
          </a:p>
          <a:p>
            <a:r>
              <a:rPr lang="en-US" i="1" dirty="0" smtClean="0">
                <a:solidFill>
                  <a:schemeClr val="bg1">
                    <a:lumMod val="75000"/>
                    <a:lumOff val="25000"/>
                  </a:schemeClr>
                </a:solidFill>
              </a:rPr>
              <a:t>    Is it easy </a:t>
            </a:r>
            <a:r>
              <a:rPr lang="en-US" i="1" dirty="0">
                <a:solidFill>
                  <a:schemeClr val="bg1">
                    <a:lumMod val="75000"/>
                    <a:lumOff val="25000"/>
                  </a:schemeClr>
                </a:solidFill>
              </a:rPr>
              <a:t>to see </a:t>
            </a:r>
            <a:r>
              <a:rPr lang="en-US" i="1" dirty="0" smtClean="0">
                <a:solidFill>
                  <a:schemeClr val="bg1">
                    <a:lumMod val="75000"/>
                    <a:lumOff val="25000"/>
                  </a:schemeClr>
                </a:solidFill>
              </a:rPr>
              <a:t>different results </a:t>
            </a:r>
            <a:r>
              <a:rPr lang="en-US" i="1" dirty="0">
                <a:solidFill>
                  <a:schemeClr val="bg1">
                    <a:lumMod val="75000"/>
                    <a:lumOff val="25000"/>
                  </a:schemeClr>
                </a:solidFill>
              </a:rPr>
              <a:t>when we </a:t>
            </a:r>
            <a:r>
              <a:rPr lang="en-US" i="1" dirty="0" smtClean="0">
                <a:solidFill>
                  <a:schemeClr val="bg1">
                    <a:lumMod val="75000"/>
                    <a:lumOff val="25000"/>
                  </a:schemeClr>
                </a:solidFill>
              </a:rPr>
              <a:t>relax and unlock the ego </a:t>
            </a:r>
            <a:r>
              <a:rPr lang="en-US" i="1" dirty="0">
                <a:solidFill>
                  <a:schemeClr val="bg1">
                    <a:lumMod val="75000"/>
                    <a:lumOff val="25000"/>
                  </a:schemeClr>
                </a:solidFill>
              </a:rPr>
              <a:t>because </a:t>
            </a:r>
            <a:r>
              <a:rPr lang="en-US" i="1" dirty="0" smtClean="0">
                <a:solidFill>
                  <a:schemeClr val="bg1">
                    <a:lumMod val="75000"/>
                    <a:lumOff val="25000"/>
                  </a:schemeClr>
                </a:solidFill>
              </a:rPr>
              <a:t>a new transparency appears</a:t>
            </a:r>
            <a:r>
              <a:rPr lang="en-US" i="1" dirty="0" smtClean="0">
                <a:solidFill>
                  <a:schemeClr val="bg1">
                    <a:lumMod val="75000"/>
                    <a:lumOff val="25000"/>
                  </a:schemeClr>
                </a:solidFill>
                <a:latin typeface="Antigoni" pitchFamily="34" charset="0"/>
              </a:rPr>
              <a:t>?</a:t>
            </a:r>
          </a:p>
          <a:p>
            <a:endParaRPr lang="en-US" i="1" dirty="0" smtClean="0">
              <a:solidFill>
                <a:schemeClr val="bg1">
                  <a:lumMod val="75000"/>
                  <a:lumOff val="25000"/>
                </a:schemeClr>
              </a:solidFill>
            </a:endParaRPr>
          </a:p>
          <a:p>
            <a:r>
              <a:rPr lang="en-US" i="1" dirty="0" smtClean="0">
                <a:solidFill>
                  <a:schemeClr val="bg1">
                    <a:lumMod val="75000"/>
                    <a:lumOff val="25000"/>
                  </a:schemeClr>
                </a:solidFill>
              </a:rPr>
              <a:t>   But first, how </a:t>
            </a:r>
            <a:r>
              <a:rPr lang="en-US" i="1" dirty="0">
                <a:solidFill>
                  <a:schemeClr val="bg1">
                    <a:lumMod val="75000"/>
                    <a:lumOff val="25000"/>
                  </a:schemeClr>
                </a:solidFill>
              </a:rPr>
              <a:t>do we know the egos engaged</a:t>
            </a:r>
            <a:r>
              <a:rPr lang="en-US" i="1" dirty="0" smtClean="0">
                <a:solidFill>
                  <a:schemeClr val="bg1">
                    <a:lumMod val="75000"/>
                    <a:lumOff val="25000"/>
                  </a:schemeClr>
                </a:solidFill>
                <a:latin typeface="Antigoni Med" pitchFamily="34" charset="0"/>
              </a:rPr>
              <a:t>? </a:t>
            </a:r>
          </a:p>
          <a:p>
            <a:r>
              <a:rPr lang="en-US" i="1" dirty="0" smtClean="0">
                <a:solidFill>
                  <a:schemeClr val="bg1">
                    <a:lumMod val="75000"/>
                    <a:lumOff val="25000"/>
                  </a:schemeClr>
                </a:solidFill>
              </a:rPr>
              <a:t>  	</a:t>
            </a:r>
            <a:r>
              <a:rPr lang="en-US" i="1" dirty="0" smtClean="0">
                <a:solidFill>
                  <a:srgbClr val="FF0000"/>
                </a:solidFill>
              </a:rPr>
              <a:t>   -  serious </a:t>
            </a:r>
            <a:r>
              <a:rPr lang="en-US" i="1" dirty="0">
                <a:solidFill>
                  <a:srgbClr val="FF0000"/>
                </a:solidFill>
              </a:rPr>
              <a:t>emotions </a:t>
            </a:r>
            <a:r>
              <a:rPr lang="en-US" i="1" dirty="0" smtClean="0">
                <a:solidFill>
                  <a:srgbClr val="FF0000"/>
                </a:solidFill>
              </a:rPr>
              <a:t>start setting-in</a:t>
            </a:r>
          </a:p>
          <a:p>
            <a:r>
              <a:rPr lang="en-US" i="1" dirty="0" smtClean="0">
                <a:solidFill>
                  <a:srgbClr val="FF0000"/>
                </a:solidFill>
              </a:rPr>
              <a:t>       -  weighted </a:t>
            </a:r>
            <a:r>
              <a:rPr lang="en-US" i="1" dirty="0">
                <a:solidFill>
                  <a:srgbClr val="FF0000"/>
                </a:solidFill>
              </a:rPr>
              <a:t>thoughts </a:t>
            </a:r>
            <a:r>
              <a:rPr lang="en-US" i="1" dirty="0" smtClean="0">
                <a:solidFill>
                  <a:srgbClr val="FF0000"/>
                </a:solidFill>
              </a:rPr>
              <a:t>start taking over</a:t>
            </a:r>
          </a:p>
          <a:p>
            <a:r>
              <a:rPr lang="en-US" i="1" dirty="0" smtClean="0">
                <a:solidFill>
                  <a:srgbClr val="FF0000"/>
                </a:solidFill>
              </a:rPr>
              <a:t>       -  finding ourselves re-hatching the past/future </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18</a:t>
            </a:fld>
            <a:endParaRPr lang="en-US" dirty="0"/>
          </a:p>
        </p:txBody>
      </p:sp>
    </p:spTree>
    <p:extLst>
      <p:ext uri="{BB962C8B-B14F-4D97-AF65-F5344CB8AC3E}">
        <p14:creationId xmlns:p14="http://schemas.microsoft.com/office/powerpoint/2010/main" val="40991833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004560"/>
          </a:xfrm>
        </p:spPr>
        <p:txBody>
          <a:bodyPr>
            <a:normAutofit fontScale="92500" lnSpcReduction="20000"/>
          </a:bodyPr>
          <a:lstStyle/>
          <a:p>
            <a:endParaRPr lang="en-US" dirty="0" smtClean="0">
              <a:solidFill>
                <a:schemeClr val="bg1">
                  <a:lumMod val="65000"/>
                  <a:lumOff val="35000"/>
                </a:schemeClr>
              </a:solidFill>
            </a:endParaRPr>
          </a:p>
          <a:p>
            <a:r>
              <a:rPr lang="en-US" i="1" dirty="0" smtClean="0">
                <a:solidFill>
                  <a:schemeClr val="bg1"/>
                </a:solidFill>
              </a:rPr>
              <a:t>   Exploring “soft knowledge” is </a:t>
            </a:r>
            <a:r>
              <a:rPr lang="en-US" i="1" dirty="0">
                <a:solidFill>
                  <a:schemeClr val="bg1"/>
                </a:solidFill>
              </a:rPr>
              <a:t>allowing a forgiving system </a:t>
            </a:r>
            <a:r>
              <a:rPr lang="en-US" i="1" dirty="0" smtClean="0">
                <a:solidFill>
                  <a:schemeClr val="bg1"/>
                </a:solidFill>
              </a:rPr>
              <a:t>to enter through </a:t>
            </a:r>
            <a:r>
              <a:rPr lang="en-US" i="1" dirty="0">
                <a:solidFill>
                  <a:schemeClr val="bg1"/>
                </a:solidFill>
              </a:rPr>
              <a:t>the streams of </a:t>
            </a:r>
            <a:r>
              <a:rPr lang="en-US" i="1" dirty="0" smtClean="0">
                <a:solidFill>
                  <a:schemeClr val="bg1"/>
                </a:solidFill>
              </a:rPr>
              <a:t>our awareness and feed us wisdom.  This </a:t>
            </a:r>
            <a:r>
              <a:rPr lang="en-US" i="1" dirty="0">
                <a:solidFill>
                  <a:schemeClr val="bg1"/>
                </a:solidFill>
              </a:rPr>
              <a:t>Ebb and Flow of our </a:t>
            </a:r>
            <a:r>
              <a:rPr lang="en-US" i="1" dirty="0" smtClean="0">
                <a:solidFill>
                  <a:schemeClr val="bg1"/>
                </a:solidFill>
              </a:rPr>
              <a:t>awareness favorably breakthroughs when we just allow fun to be. </a:t>
            </a:r>
          </a:p>
          <a:p>
            <a:endParaRPr lang="en-US" i="1" dirty="0" smtClean="0">
              <a:solidFill>
                <a:schemeClr val="bg1"/>
              </a:solidFill>
            </a:endParaRPr>
          </a:p>
          <a:p>
            <a:r>
              <a:rPr lang="en-US" i="1" dirty="0" smtClean="0">
                <a:solidFill>
                  <a:srgbClr val="002060"/>
                </a:solidFill>
              </a:rPr>
              <a:t>   </a:t>
            </a:r>
            <a:r>
              <a:rPr lang="en-US" i="1" dirty="0" smtClean="0">
                <a:solidFill>
                  <a:schemeClr val="bg1">
                    <a:lumMod val="85000"/>
                    <a:lumOff val="15000"/>
                  </a:schemeClr>
                </a:solidFill>
              </a:rPr>
              <a:t>If </a:t>
            </a:r>
            <a:r>
              <a:rPr lang="en-US" i="1" dirty="0">
                <a:solidFill>
                  <a:schemeClr val="bg1">
                    <a:lumMod val="85000"/>
                    <a:lumOff val="15000"/>
                  </a:schemeClr>
                </a:solidFill>
              </a:rPr>
              <a:t>we abandon our punctual concerns </a:t>
            </a:r>
            <a:r>
              <a:rPr lang="en-US" i="1" dirty="0" smtClean="0">
                <a:solidFill>
                  <a:schemeClr val="bg1">
                    <a:lumMod val="85000"/>
                    <a:lumOff val="15000"/>
                  </a:schemeClr>
                </a:solidFill>
              </a:rPr>
              <a:t>and instead play resistance with consciousness, then witnessing this interaction dissolves ego</a:t>
            </a:r>
            <a:r>
              <a:rPr lang="en-US" i="1" dirty="0">
                <a:solidFill>
                  <a:schemeClr val="bg1">
                    <a:lumMod val="85000"/>
                    <a:lumOff val="15000"/>
                  </a:schemeClr>
                </a:solidFill>
              </a:rPr>
              <a:t>. </a:t>
            </a:r>
            <a:r>
              <a:rPr lang="en-US" i="1" dirty="0" smtClean="0">
                <a:solidFill>
                  <a:schemeClr val="bg1">
                    <a:lumMod val="85000"/>
                    <a:lumOff val="15000"/>
                  </a:schemeClr>
                </a:solidFill>
              </a:rPr>
              <a:t> Separating </a:t>
            </a:r>
            <a:r>
              <a:rPr lang="en-US" i="1" dirty="0">
                <a:solidFill>
                  <a:schemeClr val="bg1">
                    <a:lumMod val="85000"/>
                    <a:lumOff val="15000"/>
                  </a:schemeClr>
                </a:solidFill>
              </a:rPr>
              <a:t>from the mundane, </a:t>
            </a:r>
            <a:r>
              <a:rPr lang="en-US" i="1" dirty="0" smtClean="0">
                <a:solidFill>
                  <a:schemeClr val="bg1">
                    <a:lumMod val="85000"/>
                    <a:lumOff val="15000"/>
                  </a:schemeClr>
                </a:solidFill>
              </a:rPr>
              <a:t>adding ingredients of mischief will further help </a:t>
            </a:r>
            <a:r>
              <a:rPr lang="en-US" i="1" dirty="0">
                <a:solidFill>
                  <a:schemeClr val="bg1">
                    <a:lumMod val="85000"/>
                    <a:lumOff val="15000"/>
                  </a:schemeClr>
                </a:solidFill>
              </a:rPr>
              <a:t>disrupt the </a:t>
            </a:r>
            <a:r>
              <a:rPr lang="en-US" i="1" dirty="0" smtClean="0">
                <a:solidFill>
                  <a:schemeClr val="bg1">
                    <a:lumMod val="85000"/>
                    <a:lumOff val="15000"/>
                  </a:schemeClr>
                </a:solidFill>
              </a:rPr>
              <a:t>status-quo. </a:t>
            </a:r>
          </a:p>
          <a:p>
            <a:pPr marL="137160" indent="0">
              <a:buNone/>
            </a:pPr>
            <a:endParaRPr lang="en-US" i="1" dirty="0">
              <a:solidFill>
                <a:schemeClr val="bg1">
                  <a:lumMod val="85000"/>
                  <a:lumOff val="15000"/>
                </a:schemeClr>
              </a:solidFill>
            </a:endParaRPr>
          </a:p>
          <a:p>
            <a:r>
              <a:rPr lang="en-US" i="1" dirty="0" smtClean="0">
                <a:solidFill>
                  <a:schemeClr val="bg1">
                    <a:lumMod val="85000"/>
                    <a:lumOff val="15000"/>
                  </a:schemeClr>
                </a:solidFill>
              </a:rPr>
              <a:t>     Offer a playful </a:t>
            </a:r>
            <a:r>
              <a:rPr lang="en-US" i="1" dirty="0">
                <a:solidFill>
                  <a:schemeClr val="bg1">
                    <a:lumMod val="85000"/>
                    <a:lumOff val="15000"/>
                  </a:schemeClr>
                </a:solidFill>
              </a:rPr>
              <a:t>twist </a:t>
            </a:r>
            <a:r>
              <a:rPr lang="en-US" i="1" dirty="0" smtClean="0">
                <a:solidFill>
                  <a:schemeClr val="bg1">
                    <a:lumMod val="85000"/>
                    <a:lumOff val="15000"/>
                  </a:schemeClr>
                </a:solidFill>
              </a:rPr>
              <a:t>of this medicine furthers interrogate the ego into “selfless acts.”  The good news is these moments leaves </a:t>
            </a:r>
            <a:r>
              <a:rPr lang="en-US" i="1" dirty="0">
                <a:solidFill>
                  <a:schemeClr val="bg1">
                    <a:lumMod val="85000"/>
                    <a:lumOff val="15000"/>
                  </a:schemeClr>
                </a:solidFill>
              </a:rPr>
              <a:t>nothing with </a:t>
            </a:r>
            <a:r>
              <a:rPr lang="en-US" i="1" dirty="0" smtClean="0">
                <a:solidFill>
                  <a:schemeClr val="bg1">
                    <a:lumMod val="85000"/>
                    <a:lumOff val="15000"/>
                  </a:schemeClr>
                </a:solidFill>
              </a:rPr>
              <a:t>us except rich and whole experiences.</a:t>
            </a:r>
            <a:r>
              <a:rPr lang="en-US" i="1" dirty="0">
                <a:solidFill>
                  <a:schemeClr val="bg1">
                    <a:lumMod val="85000"/>
                    <a:lumOff val="15000"/>
                  </a:schemeClr>
                </a:solidFill>
              </a:rPr>
              <a:t> </a:t>
            </a:r>
            <a:endParaRPr lang="en-US" dirty="0">
              <a:solidFill>
                <a:schemeClr val="bg1">
                  <a:lumMod val="65000"/>
                  <a:lumOff val="3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19</a:t>
            </a:fld>
            <a:endParaRPr lang="en-US" dirty="0"/>
          </a:p>
        </p:txBody>
      </p:sp>
    </p:spTree>
    <p:extLst>
      <p:ext uri="{BB962C8B-B14F-4D97-AF65-F5344CB8AC3E}">
        <p14:creationId xmlns:p14="http://schemas.microsoft.com/office/powerpoint/2010/main" val="730813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bwMode="auto">
          <a:xfrm>
            <a:off x="762000" y="1219200"/>
            <a:ext cx="8229600" cy="1828800"/>
          </a:xfrm>
        </p:spPr>
        <p:txBody>
          <a:bodyPr>
            <a:normAutofit fontScale="90000"/>
          </a:bodyPr>
          <a:lstStyle/>
          <a:p>
            <a:pPr algn="l"/>
            <a:r>
              <a:rPr lang="en-US" b="1" i="1" dirty="0" smtClean="0">
                <a:solidFill>
                  <a:schemeClr val="bg1"/>
                </a:solidFill>
              </a:rPr>
              <a:t> </a:t>
            </a:r>
            <a:r>
              <a:rPr lang="en-US" i="1" cap="none" dirty="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t> </a:t>
            </a:r>
            <a:r>
              <a:rPr lang="en-US" sz="5300" i="1" cap="none" dirty="0" smtClean="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t/>
            </a:r>
            <a:br>
              <a:rPr lang="en-US" sz="5300" i="1" cap="none" dirty="0" smtClean="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br>
            <a:r>
              <a:rPr lang="en-US" sz="5300" i="1" cap="none" dirty="0" smtClean="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t>                       </a:t>
            </a:r>
            <a:r>
              <a:rPr lang="en-US" dirty="0"/>
              <a:t/>
            </a:r>
            <a:br>
              <a:rPr lang="en-US" dirty="0"/>
            </a:br>
            <a:endParaRPr lang="en-US" dirty="0"/>
          </a:p>
        </p:txBody>
      </p:sp>
      <p:sp>
        <p:nvSpPr>
          <p:cNvPr id="3" name="Subtitle 2"/>
          <p:cNvSpPr>
            <a:spLocks noGrp="1"/>
          </p:cNvSpPr>
          <p:nvPr>
            <p:ph type="subTitle" idx="1"/>
          </p:nvPr>
        </p:nvSpPr>
        <p:spPr>
          <a:xfrm>
            <a:off x="533400" y="4038600"/>
            <a:ext cx="5867400" cy="1371600"/>
          </a:xfrm>
        </p:spPr>
        <p:txBody>
          <a:bodyPr>
            <a:normAutofit/>
          </a:bodyPr>
          <a:lstStyle/>
          <a:p>
            <a:endParaRPr lang="en-US" sz="2600" b="1" i="1" dirty="0" smtClean="0">
              <a:solidFill>
                <a:schemeClr val="bg1">
                  <a:lumMod val="85000"/>
                  <a:lumOff val="15000"/>
                </a:schemeClr>
              </a:solidFill>
            </a:endParaRPr>
          </a:p>
          <a:p>
            <a:r>
              <a:rPr lang="en-US" sz="2600" b="1" i="1" dirty="0" smtClean="0">
                <a:solidFill>
                  <a:schemeClr val="bg1">
                    <a:lumMod val="85000"/>
                    <a:lumOff val="15000"/>
                  </a:schemeClr>
                </a:solidFill>
              </a:rPr>
              <a:t> </a:t>
            </a:r>
            <a:endParaRPr lang="en-US" sz="1800" dirty="0">
              <a:solidFill>
                <a:schemeClr val="bg1">
                  <a:lumMod val="85000"/>
                  <a:lumOff val="15000"/>
                </a:schemeClr>
              </a:solidFill>
            </a:endParaRPr>
          </a:p>
        </p:txBody>
      </p:sp>
      <p:sp>
        <p:nvSpPr>
          <p:cNvPr id="7" name="Slide Number Placeholder 6"/>
          <p:cNvSpPr>
            <a:spLocks noGrp="1"/>
          </p:cNvSpPr>
          <p:nvPr>
            <p:ph type="sldNum" sz="quarter" idx="12"/>
          </p:nvPr>
        </p:nvSpPr>
        <p:spPr/>
        <p:txBody>
          <a:bodyPr/>
          <a:lstStyle/>
          <a:p>
            <a:fld id="{C26271A1-65B2-4CE3-BAF3-BAFB6C249578}" type="slidenum">
              <a:rPr lang="en-US" smtClean="0"/>
              <a:t>2</a:t>
            </a:fld>
            <a:endParaRPr lang="en-US" dirty="0"/>
          </a:p>
        </p:txBody>
      </p:sp>
    </p:spTree>
    <p:extLst>
      <p:ext uri="{BB962C8B-B14F-4D97-AF65-F5344CB8AC3E}">
        <p14:creationId xmlns:p14="http://schemas.microsoft.com/office/powerpoint/2010/main" val="35255513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3000" t="-23000" b="-4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004560"/>
          </a:xfrm>
        </p:spPr>
        <p:txBody>
          <a:bodyPr>
            <a:normAutofit fontScale="85000" lnSpcReduction="10000"/>
          </a:bodyPr>
          <a:lstStyle/>
          <a:p>
            <a:endParaRPr lang="en-US" dirty="0" smtClean="0">
              <a:solidFill>
                <a:schemeClr val="bg1">
                  <a:lumMod val="65000"/>
                  <a:lumOff val="35000"/>
                </a:schemeClr>
              </a:solidFill>
            </a:endParaRPr>
          </a:p>
          <a:p>
            <a:pPr lvl="0" algn="ctr"/>
            <a:r>
              <a:rPr lang="en-US" i="1" dirty="0" smtClean="0">
                <a:solidFill>
                  <a:schemeClr val="tx1">
                    <a:lumMod val="65000"/>
                  </a:schemeClr>
                </a:solidFill>
              </a:rPr>
              <a:t>   </a:t>
            </a:r>
            <a:r>
              <a:rPr lang="en-US" b="1" i="1" u="sng" dirty="0" smtClean="0">
                <a:solidFill>
                  <a:schemeClr val="bg1"/>
                </a:solidFill>
                <a:latin typeface="Papyrus" pitchFamily="66" charset="0"/>
              </a:rPr>
              <a:t>Ego  </a:t>
            </a:r>
            <a:r>
              <a:rPr lang="en-US" b="1" i="1" u="sng" dirty="0">
                <a:solidFill>
                  <a:schemeClr val="bg1"/>
                </a:solidFill>
                <a:latin typeface="Papyrus" pitchFamily="66" charset="0"/>
              </a:rPr>
              <a:t>Freeing  Exercise </a:t>
            </a:r>
            <a:endParaRPr lang="en-US" b="1" i="1" u="sng" dirty="0" smtClean="0">
              <a:solidFill>
                <a:schemeClr val="bg1"/>
              </a:solidFill>
              <a:latin typeface="Papyrus" pitchFamily="66" charset="0"/>
            </a:endParaRPr>
          </a:p>
          <a:p>
            <a:pPr lvl="0" algn="ctr"/>
            <a:endParaRPr lang="en-US" b="1" i="1" u="sng" dirty="0">
              <a:solidFill>
                <a:schemeClr val="bg1"/>
              </a:solidFill>
              <a:latin typeface="Papyrus" pitchFamily="66" charset="0"/>
            </a:endParaRPr>
          </a:p>
          <a:p>
            <a:pPr lvl="0"/>
            <a:r>
              <a:rPr lang="en-US" i="1" dirty="0" smtClean="0">
                <a:solidFill>
                  <a:schemeClr val="bg1"/>
                </a:solidFill>
              </a:rPr>
              <a:t>    </a:t>
            </a:r>
            <a:r>
              <a:rPr lang="en-US" sz="3000" i="1" dirty="0" smtClean="0">
                <a:solidFill>
                  <a:schemeClr val="bg1"/>
                </a:solidFill>
              </a:rPr>
              <a:t> If </a:t>
            </a:r>
            <a:r>
              <a:rPr lang="en-US" sz="3000" i="1" dirty="0">
                <a:solidFill>
                  <a:schemeClr val="bg1"/>
                </a:solidFill>
              </a:rPr>
              <a:t>everything else fails in attempts to releasing the ego, let’s offer a </a:t>
            </a:r>
            <a:r>
              <a:rPr lang="en-US" sz="3000" i="1" dirty="0" smtClean="0">
                <a:solidFill>
                  <a:schemeClr val="bg1"/>
                </a:solidFill>
              </a:rPr>
              <a:t>fun mantra </a:t>
            </a:r>
            <a:r>
              <a:rPr lang="en-US" sz="3000" i="1" dirty="0">
                <a:solidFill>
                  <a:schemeClr val="bg1"/>
                </a:solidFill>
              </a:rPr>
              <a:t>to </a:t>
            </a:r>
            <a:r>
              <a:rPr lang="en-US" sz="3000" i="1" dirty="0" smtClean="0">
                <a:solidFill>
                  <a:schemeClr val="bg1"/>
                </a:solidFill>
              </a:rPr>
              <a:t>verbalize syllable </a:t>
            </a:r>
            <a:r>
              <a:rPr lang="en-US" sz="3000" i="1" dirty="0">
                <a:solidFill>
                  <a:schemeClr val="bg1"/>
                </a:solidFill>
              </a:rPr>
              <a:t>sounds.  </a:t>
            </a:r>
            <a:endParaRPr lang="en-US" sz="3000" i="1" dirty="0" smtClean="0">
              <a:solidFill>
                <a:schemeClr val="bg1"/>
              </a:solidFill>
            </a:endParaRPr>
          </a:p>
          <a:p>
            <a:pPr lvl="0"/>
            <a:endParaRPr lang="en-US" sz="3000" i="1" dirty="0">
              <a:solidFill>
                <a:schemeClr val="bg1"/>
              </a:solidFill>
            </a:endParaRPr>
          </a:p>
          <a:p>
            <a:pPr lvl="0"/>
            <a:r>
              <a:rPr lang="en-US" sz="3000" i="1" dirty="0" smtClean="0">
                <a:solidFill>
                  <a:schemeClr val="bg1"/>
                </a:solidFill>
              </a:rPr>
              <a:t>Try </a:t>
            </a:r>
            <a:r>
              <a:rPr lang="en-US" sz="3000" i="1" dirty="0">
                <a:solidFill>
                  <a:schemeClr val="bg1"/>
                </a:solidFill>
              </a:rPr>
              <a:t>saying several times, happily-rapidly: “Budd-ha,” “Budd-ha,” “Budd-ha,” “Budd-ha,” “Budd-ha,” to lighten the air around you. </a:t>
            </a:r>
            <a:r>
              <a:rPr lang="en-US" sz="3000" i="1" dirty="0" smtClean="0">
                <a:solidFill>
                  <a:schemeClr val="bg1"/>
                </a:solidFill>
              </a:rPr>
              <a:t> This time with more fun, again, “Budd-ha</a:t>
            </a:r>
            <a:r>
              <a:rPr lang="en-US" sz="3000" i="1" dirty="0">
                <a:solidFill>
                  <a:schemeClr val="bg1"/>
                </a:solidFill>
              </a:rPr>
              <a:t>,” “Budd-ha,” “Budd-ha,” “Budd-ha,” “</a:t>
            </a:r>
            <a:r>
              <a:rPr lang="en-US" sz="3000" i="1" dirty="0" smtClean="0">
                <a:solidFill>
                  <a:schemeClr val="bg1"/>
                </a:solidFill>
              </a:rPr>
              <a:t>Budd-ha.” </a:t>
            </a:r>
          </a:p>
          <a:p>
            <a:pPr lvl="0"/>
            <a:endParaRPr lang="en-US" sz="3000" i="1" dirty="0">
              <a:solidFill>
                <a:schemeClr val="bg1"/>
              </a:solidFill>
            </a:endParaRPr>
          </a:p>
          <a:p>
            <a:pPr lvl="0"/>
            <a:r>
              <a:rPr lang="en-US" sz="3000" i="1" dirty="0" smtClean="0">
                <a:solidFill>
                  <a:schemeClr val="bg1"/>
                </a:solidFill>
              </a:rPr>
              <a:t>This </a:t>
            </a:r>
            <a:r>
              <a:rPr lang="en-US" sz="3000" i="1" dirty="0">
                <a:solidFill>
                  <a:schemeClr val="bg1"/>
                </a:solidFill>
              </a:rPr>
              <a:t>mantra of baby bubbling sounds assures that all is </a:t>
            </a:r>
            <a:r>
              <a:rPr lang="en-US" sz="3000" i="1" dirty="0" smtClean="0">
                <a:solidFill>
                  <a:schemeClr val="bg1"/>
                </a:solidFill>
              </a:rPr>
              <a:t>well as the empty </a:t>
            </a:r>
            <a:r>
              <a:rPr lang="en-US" sz="3000" i="1" dirty="0">
                <a:solidFill>
                  <a:schemeClr val="bg1"/>
                </a:solidFill>
              </a:rPr>
              <a:t>and </a:t>
            </a:r>
            <a:r>
              <a:rPr lang="en-US" sz="3000" i="1" dirty="0" smtClean="0">
                <a:solidFill>
                  <a:schemeClr val="bg1"/>
                </a:solidFill>
              </a:rPr>
              <a:t>meaningless states offer genuine moments </a:t>
            </a:r>
            <a:r>
              <a:rPr lang="en-US" sz="3000" i="1" dirty="0">
                <a:solidFill>
                  <a:schemeClr val="bg1"/>
                </a:solidFill>
              </a:rPr>
              <a:t>to </a:t>
            </a:r>
            <a:r>
              <a:rPr lang="en-US" sz="3000" i="1" dirty="0" smtClean="0">
                <a:solidFill>
                  <a:schemeClr val="bg1"/>
                </a:solidFill>
              </a:rPr>
              <a:t>just all let go. </a:t>
            </a:r>
            <a:endParaRPr lang="en-US" sz="3000" i="1" dirty="0">
              <a:solidFill>
                <a:schemeClr val="bg1"/>
              </a:solidFill>
            </a:endParaRPr>
          </a:p>
          <a:p>
            <a:r>
              <a:rPr lang="en-US" i="1" dirty="0">
                <a:solidFill>
                  <a:schemeClr val="bg1">
                    <a:lumMod val="85000"/>
                    <a:lumOff val="15000"/>
                  </a:schemeClr>
                </a:solidFill>
              </a:rPr>
              <a:t> </a:t>
            </a:r>
            <a:endParaRPr lang="en-US" dirty="0">
              <a:solidFill>
                <a:schemeClr val="bg1">
                  <a:lumMod val="65000"/>
                  <a:lumOff val="3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20</a:t>
            </a:fld>
            <a:endParaRPr lang="en-US" dirty="0"/>
          </a:p>
        </p:txBody>
      </p:sp>
    </p:spTree>
    <p:extLst>
      <p:ext uri="{BB962C8B-B14F-4D97-AF65-F5344CB8AC3E}">
        <p14:creationId xmlns:p14="http://schemas.microsoft.com/office/powerpoint/2010/main" val="1708643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004560"/>
          </a:xfrm>
        </p:spPr>
        <p:txBody>
          <a:bodyPr>
            <a:normAutofit fontScale="85000" lnSpcReduction="20000"/>
          </a:bodyPr>
          <a:lstStyle/>
          <a:p>
            <a:endParaRPr lang="en-US" i="1" dirty="0" smtClean="0">
              <a:solidFill>
                <a:schemeClr val="tx1">
                  <a:lumMod val="65000"/>
                </a:schemeClr>
              </a:solidFill>
            </a:endParaRPr>
          </a:p>
          <a:p>
            <a:r>
              <a:rPr lang="en-US" i="1" dirty="0" smtClean="0">
                <a:solidFill>
                  <a:schemeClr val="bg1">
                    <a:lumMod val="75000"/>
                    <a:lumOff val="25000"/>
                  </a:schemeClr>
                </a:solidFill>
              </a:rPr>
              <a:t>    The </a:t>
            </a:r>
            <a:r>
              <a:rPr lang="en-US" i="1" dirty="0">
                <a:solidFill>
                  <a:schemeClr val="bg1">
                    <a:lumMod val="75000"/>
                    <a:lumOff val="25000"/>
                  </a:schemeClr>
                </a:solidFill>
              </a:rPr>
              <a:t>dynamics to wisdom is </a:t>
            </a:r>
            <a:r>
              <a:rPr lang="en-US" i="1" dirty="0" smtClean="0">
                <a:solidFill>
                  <a:schemeClr val="bg1">
                    <a:lumMod val="75000"/>
                    <a:lumOff val="25000"/>
                  </a:schemeClr>
                </a:solidFill>
              </a:rPr>
              <a:t>reinvention… celebrating </a:t>
            </a:r>
            <a:r>
              <a:rPr lang="en-US" i="1" dirty="0">
                <a:solidFill>
                  <a:schemeClr val="bg1">
                    <a:lumMod val="75000"/>
                    <a:lumOff val="25000"/>
                  </a:schemeClr>
                </a:solidFill>
              </a:rPr>
              <a:t>everything as change </a:t>
            </a:r>
            <a:r>
              <a:rPr lang="en-US" i="1" dirty="0" smtClean="0">
                <a:solidFill>
                  <a:schemeClr val="bg1">
                    <a:lumMod val="75000"/>
                    <a:lumOff val="25000"/>
                  </a:schemeClr>
                </a:solidFill>
              </a:rPr>
              <a:t>simply for joy of </a:t>
            </a:r>
            <a:r>
              <a:rPr lang="en-US" i="1" dirty="0">
                <a:solidFill>
                  <a:schemeClr val="bg1">
                    <a:lumMod val="75000"/>
                    <a:lumOff val="25000"/>
                  </a:schemeClr>
                </a:solidFill>
              </a:rPr>
              <a:t>constant creativity. </a:t>
            </a:r>
            <a:endParaRPr lang="en-US" i="1" dirty="0" smtClean="0">
              <a:solidFill>
                <a:schemeClr val="bg1">
                  <a:lumMod val="75000"/>
                  <a:lumOff val="25000"/>
                </a:schemeClr>
              </a:solidFill>
            </a:endParaRPr>
          </a:p>
          <a:p>
            <a:endParaRPr lang="en-US" i="1" dirty="0" smtClean="0">
              <a:solidFill>
                <a:schemeClr val="bg1">
                  <a:lumMod val="75000"/>
                  <a:lumOff val="25000"/>
                </a:schemeClr>
              </a:solidFill>
            </a:endParaRPr>
          </a:p>
          <a:p>
            <a:r>
              <a:rPr lang="en-US" i="1" dirty="0" smtClean="0">
                <a:solidFill>
                  <a:schemeClr val="bg1">
                    <a:lumMod val="75000"/>
                    <a:lumOff val="25000"/>
                  </a:schemeClr>
                </a:solidFill>
              </a:rPr>
              <a:t>    At these levels, streamed </a:t>
            </a:r>
            <a:r>
              <a:rPr lang="en-US" i="1" dirty="0">
                <a:solidFill>
                  <a:schemeClr val="bg1">
                    <a:lumMod val="75000"/>
                    <a:lumOff val="25000"/>
                  </a:schemeClr>
                </a:solidFill>
              </a:rPr>
              <a:t>visions </a:t>
            </a:r>
            <a:r>
              <a:rPr lang="en-US" i="1" dirty="0" smtClean="0">
                <a:solidFill>
                  <a:schemeClr val="bg1">
                    <a:lumMod val="75000"/>
                    <a:lumOff val="25000"/>
                  </a:schemeClr>
                </a:solidFill>
              </a:rPr>
              <a:t>fall </a:t>
            </a:r>
            <a:r>
              <a:rPr lang="en-US" i="1" dirty="0">
                <a:solidFill>
                  <a:schemeClr val="bg1">
                    <a:lumMod val="75000"/>
                    <a:lumOff val="25000"/>
                  </a:schemeClr>
                </a:solidFill>
              </a:rPr>
              <a:t>into natural states. </a:t>
            </a:r>
            <a:r>
              <a:rPr lang="en-US" i="1" dirty="0" smtClean="0">
                <a:solidFill>
                  <a:schemeClr val="bg1">
                    <a:lumMod val="75000"/>
                    <a:lumOff val="25000"/>
                  </a:schemeClr>
                </a:solidFill>
              </a:rPr>
              <a:t> The </a:t>
            </a:r>
            <a:r>
              <a:rPr lang="en-US" i="1" dirty="0">
                <a:solidFill>
                  <a:schemeClr val="bg1">
                    <a:lumMod val="75000"/>
                    <a:lumOff val="25000"/>
                  </a:schemeClr>
                </a:solidFill>
              </a:rPr>
              <a:t>states </a:t>
            </a:r>
            <a:r>
              <a:rPr lang="en-US" i="1" dirty="0" smtClean="0">
                <a:solidFill>
                  <a:schemeClr val="bg1">
                    <a:lumMod val="75000"/>
                    <a:lumOff val="25000"/>
                  </a:schemeClr>
                </a:solidFill>
              </a:rPr>
              <a:t>of </a:t>
            </a:r>
            <a:r>
              <a:rPr lang="en-US" b="1" i="1" dirty="0" smtClean="0">
                <a:solidFill>
                  <a:schemeClr val="bg1">
                    <a:lumMod val="85000"/>
                    <a:lumOff val="15000"/>
                  </a:schemeClr>
                </a:solidFill>
                <a:latin typeface="Papyrus" pitchFamily="66" charset="0"/>
              </a:rPr>
              <a:t>Tao</a:t>
            </a:r>
            <a:r>
              <a:rPr lang="en-US" i="1" dirty="0" smtClean="0">
                <a:solidFill>
                  <a:schemeClr val="bg1">
                    <a:lumMod val="75000"/>
                    <a:lumOff val="25000"/>
                  </a:schemeClr>
                </a:solidFill>
              </a:rPr>
              <a:t>  distinctively </a:t>
            </a:r>
            <a:r>
              <a:rPr lang="en-US" i="1" dirty="0">
                <a:solidFill>
                  <a:schemeClr val="bg1">
                    <a:lumMod val="75000"/>
                    <a:lumOff val="25000"/>
                  </a:schemeClr>
                </a:solidFill>
              </a:rPr>
              <a:t>become an elusive eternal </a:t>
            </a:r>
            <a:r>
              <a:rPr lang="en-US" i="1" dirty="0" smtClean="0">
                <a:solidFill>
                  <a:schemeClr val="bg1">
                    <a:lumMod val="75000"/>
                    <a:lumOff val="25000"/>
                  </a:schemeClr>
                </a:solidFill>
              </a:rPr>
              <a:t>discovery. </a:t>
            </a:r>
          </a:p>
          <a:p>
            <a:endParaRPr lang="en-US" i="1" dirty="0" smtClean="0">
              <a:solidFill>
                <a:schemeClr val="bg1">
                  <a:lumMod val="75000"/>
                  <a:lumOff val="25000"/>
                </a:schemeClr>
              </a:solidFill>
            </a:endParaRPr>
          </a:p>
          <a:p>
            <a:r>
              <a:rPr lang="en-US" i="1" dirty="0" smtClean="0">
                <a:solidFill>
                  <a:schemeClr val="bg1">
                    <a:lumMod val="75000"/>
                    <a:lumOff val="25000"/>
                  </a:schemeClr>
                </a:solidFill>
              </a:rPr>
              <a:t>    Where </a:t>
            </a:r>
            <a:r>
              <a:rPr lang="en-US" i="1" dirty="0">
                <a:solidFill>
                  <a:schemeClr val="bg1">
                    <a:lumMod val="75000"/>
                    <a:lumOff val="25000"/>
                  </a:schemeClr>
                </a:solidFill>
              </a:rPr>
              <a:t>science and religion end, experience and exploration are ongoing through </a:t>
            </a:r>
            <a:r>
              <a:rPr lang="en-US" i="1" dirty="0" smtClean="0">
                <a:solidFill>
                  <a:schemeClr val="bg1">
                    <a:lumMod val="75000"/>
                    <a:lumOff val="25000"/>
                  </a:schemeClr>
                </a:solidFill>
              </a:rPr>
              <a:t>the </a:t>
            </a:r>
            <a:r>
              <a:rPr lang="en-US" b="1" i="1" dirty="0" smtClean="0">
                <a:solidFill>
                  <a:schemeClr val="bg1">
                    <a:lumMod val="85000"/>
                    <a:lumOff val="15000"/>
                  </a:schemeClr>
                </a:solidFill>
                <a:latin typeface="Papyrus" pitchFamily="66" charset="0"/>
              </a:rPr>
              <a:t>Tao</a:t>
            </a:r>
            <a:r>
              <a:rPr lang="en-US" i="1" dirty="0">
                <a:solidFill>
                  <a:schemeClr val="bg1">
                    <a:lumMod val="95000"/>
                    <a:lumOff val="5000"/>
                  </a:schemeClr>
                </a:solidFill>
              </a:rPr>
              <a:t>. </a:t>
            </a:r>
            <a:r>
              <a:rPr lang="en-US" i="1" dirty="0" smtClean="0">
                <a:solidFill>
                  <a:schemeClr val="bg1">
                    <a:lumMod val="75000"/>
                    <a:lumOff val="25000"/>
                  </a:schemeClr>
                </a:solidFill>
              </a:rPr>
              <a:t>  Like wind</a:t>
            </a:r>
            <a:r>
              <a:rPr lang="en-US" i="1" dirty="0">
                <a:solidFill>
                  <a:schemeClr val="bg1">
                    <a:lumMod val="75000"/>
                    <a:lumOff val="25000"/>
                  </a:schemeClr>
                </a:solidFill>
              </a:rPr>
              <a:t>, knowledge moves effortlessly without feeding on emotions or sensationalism to keep itself alive. </a:t>
            </a:r>
            <a:endParaRPr lang="en-US" i="1" dirty="0" smtClean="0">
              <a:solidFill>
                <a:schemeClr val="bg1">
                  <a:lumMod val="75000"/>
                  <a:lumOff val="25000"/>
                </a:schemeClr>
              </a:solidFill>
            </a:endParaRPr>
          </a:p>
          <a:p>
            <a:endParaRPr lang="en-US" i="1" dirty="0" smtClean="0">
              <a:solidFill>
                <a:schemeClr val="bg1">
                  <a:lumMod val="75000"/>
                  <a:lumOff val="25000"/>
                </a:schemeClr>
              </a:solidFill>
            </a:endParaRPr>
          </a:p>
          <a:p>
            <a:r>
              <a:rPr lang="en-US" i="1" dirty="0" smtClean="0">
                <a:solidFill>
                  <a:schemeClr val="bg1">
                    <a:lumMod val="75000"/>
                    <a:lumOff val="25000"/>
                  </a:schemeClr>
                </a:solidFill>
              </a:rPr>
              <a:t>    Without </a:t>
            </a:r>
            <a:r>
              <a:rPr lang="en-US" i="1" dirty="0">
                <a:solidFill>
                  <a:schemeClr val="bg1">
                    <a:lumMod val="75000"/>
                    <a:lumOff val="25000"/>
                  </a:schemeClr>
                </a:solidFill>
              </a:rPr>
              <a:t>hooks, preaching or emotional hype, life dynamically gains most attention from those willing to </a:t>
            </a:r>
            <a:r>
              <a:rPr lang="en-US" i="1" dirty="0" smtClean="0">
                <a:solidFill>
                  <a:schemeClr val="bg1">
                    <a:lumMod val="75000"/>
                    <a:lumOff val="25000"/>
                  </a:schemeClr>
                </a:solidFill>
              </a:rPr>
              <a:t>see the subtle </a:t>
            </a:r>
            <a:r>
              <a:rPr lang="en-US" i="1" dirty="0">
                <a:solidFill>
                  <a:schemeClr val="bg1">
                    <a:lumMod val="75000"/>
                    <a:lumOff val="25000"/>
                  </a:schemeClr>
                </a:solidFill>
              </a:rPr>
              <a:t>works </a:t>
            </a:r>
            <a:r>
              <a:rPr lang="en-US" i="1" dirty="0" smtClean="0">
                <a:solidFill>
                  <a:schemeClr val="bg1">
                    <a:lumMod val="75000"/>
                    <a:lumOff val="25000"/>
                  </a:schemeClr>
                </a:solidFill>
              </a:rPr>
              <a:t>of </a:t>
            </a:r>
            <a:r>
              <a:rPr lang="en-US" b="1" i="1" dirty="0" smtClean="0">
                <a:solidFill>
                  <a:schemeClr val="bg1">
                    <a:lumMod val="85000"/>
                    <a:lumOff val="15000"/>
                  </a:schemeClr>
                </a:solidFill>
                <a:latin typeface="Papyrus" pitchFamily="66" charset="0"/>
              </a:rPr>
              <a:t>Tao</a:t>
            </a:r>
            <a:r>
              <a:rPr lang="en-US" i="1" dirty="0">
                <a:solidFill>
                  <a:schemeClr val="bg1">
                    <a:lumMod val="95000"/>
                    <a:lumOff val="5000"/>
                  </a:schemeClr>
                </a:solidFill>
              </a:rPr>
              <a:t>. </a:t>
            </a:r>
            <a:r>
              <a:rPr lang="en-US" i="1" dirty="0" smtClean="0">
                <a:solidFill>
                  <a:schemeClr val="bg1">
                    <a:lumMod val="75000"/>
                    <a:lumOff val="25000"/>
                  </a:schemeClr>
                </a:solidFill>
              </a:rPr>
              <a:t>  If </a:t>
            </a:r>
            <a:r>
              <a:rPr lang="en-US" i="1" dirty="0">
                <a:solidFill>
                  <a:schemeClr val="bg1">
                    <a:lumMod val="75000"/>
                    <a:lumOff val="25000"/>
                  </a:schemeClr>
                </a:solidFill>
              </a:rPr>
              <a:t>we are not experiencing and expressing beings then we </a:t>
            </a:r>
            <a:r>
              <a:rPr lang="en-US" i="1" dirty="0" smtClean="0">
                <a:solidFill>
                  <a:schemeClr val="bg1">
                    <a:lumMod val="75000"/>
                    <a:lumOff val="25000"/>
                  </a:schemeClr>
                </a:solidFill>
              </a:rPr>
              <a:t>are </a:t>
            </a:r>
            <a:r>
              <a:rPr lang="en-US" i="1" dirty="0">
                <a:solidFill>
                  <a:schemeClr val="bg1">
                    <a:lumMod val="75000"/>
                    <a:lumOff val="25000"/>
                  </a:schemeClr>
                </a:solidFill>
              </a:rPr>
              <a:t>hijacked by </a:t>
            </a:r>
            <a:r>
              <a:rPr lang="en-US" i="1" dirty="0" smtClean="0">
                <a:solidFill>
                  <a:schemeClr val="bg1">
                    <a:lumMod val="75000"/>
                    <a:lumOff val="25000"/>
                  </a:schemeClr>
                </a:solidFill>
              </a:rPr>
              <a:t>thoughts from something </a:t>
            </a:r>
            <a:r>
              <a:rPr lang="en-US" i="1" dirty="0">
                <a:solidFill>
                  <a:schemeClr val="bg1">
                    <a:lumMod val="75000"/>
                    <a:lumOff val="25000"/>
                  </a:schemeClr>
                </a:solidFill>
              </a:rPr>
              <a:t>else that doesn’t belong to </a:t>
            </a:r>
            <a:r>
              <a:rPr lang="en-US" i="1" dirty="0" smtClean="0">
                <a:solidFill>
                  <a:schemeClr val="bg1">
                    <a:lumMod val="75000"/>
                    <a:lumOff val="25000"/>
                  </a:schemeClr>
                </a:solidFill>
              </a:rPr>
              <a:t>us.</a:t>
            </a:r>
            <a:endParaRPr lang="en-US" dirty="0">
              <a:solidFill>
                <a:schemeClr val="bg1">
                  <a:lumMod val="75000"/>
                  <a:lumOff val="2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21</a:t>
            </a:fld>
            <a:endParaRPr lang="en-US" dirty="0"/>
          </a:p>
        </p:txBody>
      </p:sp>
    </p:spTree>
    <p:extLst>
      <p:ext uri="{BB962C8B-B14F-4D97-AF65-F5344CB8AC3E}">
        <p14:creationId xmlns:p14="http://schemas.microsoft.com/office/powerpoint/2010/main" val="1307123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004560"/>
          </a:xfrm>
        </p:spPr>
        <p:txBody>
          <a:bodyPr>
            <a:normAutofit lnSpcReduction="10000"/>
          </a:bodyPr>
          <a:lstStyle/>
          <a:p>
            <a:r>
              <a:rPr lang="en-US" i="1" dirty="0" smtClean="0">
                <a:solidFill>
                  <a:schemeClr val="bg1">
                    <a:lumMod val="75000"/>
                    <a:lumOff val="25000"/>
                  </a:schemeClr>
                </a:solidFill>
              </a:rPr>
              <a:t>    Beyond familiarity, </a:t>
            </a:r>
            <a:r>
              <a:rPr lang="en-US" i="1" dirty="0">
                <a:solidFill>
                  <a:schemeClr val="bg1">
                    <a:lumMod val="75000"/>
                    <a:lumOff val="25000"/>
                  </a:schemeClr>
                </a:solidFill>
              </a:rPr>
              <a:t>we </a:t>
            </a:r>
            <a:r>
              <a:rPr lang="en-US" i="1" dirty="0" smtClean="0">
                <a:solidFill>
                  <a:schemeClr val="bg1">
                    <a:lumMod val="75000"/>
                    <a:lumOff val="25000"/>
                  </a:schemeClr>
                </a:solidFill>
              </a:rPr>
              <a:t>can genuinely live through our </a:t>
            </a:r>
            <a:r>
              <a:rPr lang="en-US" i="1" dirty="0">
                <a:solidFill>
                  <a:schemeClr val="bg1">
                    <a:lumMod val="75000"/>
                    <a:lumOff val="25000"/>
                  </a:schemeClr>
                </a:solidFill>
              </a:rPr>
              <a:t>fresh </a:t>
            </a:r>
            <a:r>
              <a:rPr lang="en-US" i="1" dirty="0" smtClean="0">
                <a:solidFill>
                  <a:schemeClr val="bg1">
                    <a:lumMod val="75000"/>
                    <a:lumOff val="25000"/>
                  </a:schemeClr>
                </a:solidFill>
              </a:rPr>
              <a:t>roles including the </a:t>
            </a:r>
            <a:r>
              <a:rPr lang="en-US" i="1" dirty="0">
                <a:solidFill>
                  <a:schemeClr val="bg1">
                    <a:lumMod val="75000"/>
                    <a:lumOff val="25000"/>
                  </a:schemeClr>
                </a:solidFill>
              </a:rPr>
              <a:t>things that don’t fit in </a:t>
            </a:r>
            <a:r>
              <a:rPr lang="en-US" i="1" dirty="0" smtClean="0">
                <a:solidFill>
                  <a:schemeClr val="bg1">
                    <a:lumMod val="75000"/>
                    <a:lumOff val="25000"/>
                  </a:schemeClr>
                </a:solidFill>
              </a:rPr>
              <a:t>from our natural ways…freely </a:t>
            </a:r>
            <a:r>
              <a:rPr lang="en-US" i="1" dirty="0">
                <a:solidFill>
                  <a:schemeClr val="bg1">
                    <a:lumMod val="75000"/>
                    <a:lumOff val="25000"/>
                  </a:schemeClr>
                </a:solidFill>
              </a:rPr>
              <a:t>wandering </a:t>
            </a:r>
            <a:r>
              <a:rPr lang="en-US" i="1" dirty="0" smtClean="0">
                <a:solidFill>
                  <a:schemeClr val="bg1">
                    <a:lumMod val="75000"/>
                    <a:lumOff val="25000"/>
                  </a:schemeClr>
                </a:solidFill>
              </a:rPr>
              <a:t>to explore natural </a:t>
            </a:r>
            <a:r>
              <a:rPr lang="en-US" i="1" dirty="0">
                <a:solidFill>
                  <a:schemeClr val="bg1">
                    <a:lumMod val="75000"/>
                    <a:lumOff val="25000"/>
                  </a:schemeClr>
                </a:solidFill>
              </a:rPr>
              <a:t>laws. </a:t>
            </a:r>
            <a:endParaRPr lang="en-US" i="1" dirty="0" smtClean="0">
              <a:solidFill>
                <a:schemeClr val="bg1">
                  <a:lumMod val="75000"/>
                  <a:lumOff val="25000"/>
                </a:schemeClr>
              </a:solidFill>
            </a:endParaRPr>
          </a:p>
          <a:p>
            <a:endParaRPr lang="en-US" i="1" dirty="0">
              <a:solidFill>
                <a:schemeClr val="bg1">
                  <a:lumMod val="75000"/>
                  <a:lumOff val="25000"/>
                </a:schemeClr>
              </a:solidFill>
            </a:endParaRPr>
          </a:p>
          <a:p>
            <a:r>
              <a:rPr lang="en-US" i="1" dirty="0" smtClean="0">
                <a:solidFill>
                  <a:schemeClr val="bg1">
                    <a:lumMod val="75000"/>
                    <a:lumOff val="25000"/>
                  </a:schemeClr>
                </a:solidFill>
              </a:rPr>
              <a:t>    This exploration of wisdom involves pausing from both mind and actions for a moment known as, “Wu-Wei.”  These states of non-action and non-doing involves re-syncing ourselves to move forward, both effortlessly and responsibly. </a:t>
            </a:r>
          </a:p>
          <a:p>
            <a:endParaRPr lang="en-US" i="1" dirty="0" smtClean="0">
              <a:solidFill>
                <a:schemeClr val="bg1">
                  <a:lumMod val="75000"/>
                  <a:lumOff val="25000"/>
                </a:schemeClr>
              </a:solidFill>
            </a:endParaRPr>
          </a:p>
          <a:p>
            <a:r>
              <a:rPr lang="en-US" i="1" dirty="0" smtClean="0">
                <a:solidFill>
                  <a:schemeClr val="bg1">
                    <a:lumMod val="75000"/>
                    <a:lumOff val="25000"/>
                  </a:schemeClr>
                </a:solidFill>
              </a:rPr>
              <a:t>    From </a:t>
            </a:r>
            <a:r>
              <a:rPr lang="en-US" i="1" dirty="0">
                <a:solidFill>
                  <a:schemeClr val="bg1">
                    <a:lumMod val="75000"/>
                    <a:lumOff val="25000"/>
                  </a:schemeClr>
                </a:solidFill>
              </a:rPr>
              <a:t>here, authenticity further fine tunes the timing of our </a:t>
            </a:r>
            <a:r>
              <a:rPr lang="en-US" i="1" dirty="0" smtClean="0">
                <a:solidFill>
                  <a:schemeClr val="bg1">
                    <a:lumMod val="75000"/>
                    <a:lumOff val="25000"/>
                  </a:schemeClr>
                </a:solidFill>
              </a:rPr>
              <a:t>affairs just as the natural metronome from our own heart beat. </a:t>
            </a:r>
            <a:endParaRPr lang="en-US" dirty="0">
              <a:solidFill>
                <a:schemeClr val="bg1">
                  <a:lumMod val="65000"/>
                  <a:lumOff val="3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22</a:t>
            </a:fld>
            <a:endParaRPr lang="en-US" dirty="0"/>
          </a:p>
        </p:txBody>
      </p:sp>
    </p:spTree>
    <p:extLst>
      <p:ext uri="{BB962C8B-B14F-4D97-AF65-F5344CB8AC3E}">
        <p14:creationId xmlns:p14="http://schemas.microsoft.com/office/powerpoint/2010/main" val="2748481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004560"/>
          </a:xfrm>
        </p:spPr>
        <p:txBody>
          <a:bodyPr>
            <a:normAutofit/>
          </a:bodyPr>
          <a:lstStyle/>
          <a:p>
            <a:endParaRPr lang="en-US" i="1" dirty="0" smtClean="0">
              <a:solidFill>
                <a:schemeClr val="bg1">
                  <a:lumMod val="75000"/>
                  <a:lumOff val="25000"/>
                </a:schemeClr>
              </a:solidFill>
            </a:endParaRPr>
          </a:p>
          <a:p>
            <a:r>
              <a:rPr lang="en-US" i="1" dirty="0" smtClean="0">
                <a:solidFill>
                  <a:schemeClr val="bg1">
                    <a:lumMod val="75000"/>
                    <a:lumOff val="25000"/>
                  </a:schemeClr>
                </a:solidFill>
              </a:rPr>
              <a:t>    True </a:t>
            </a:r>
            <a:r>
              <a:rPr lang="en-US" i="1" dirty="0">
                <a:solidFill>
                  <a:schemeClr val="bg1">
                    <a:lumMod val="75000"/>
                    <a:lumOff val="25000"/>
                  </a:schemeClr>
                </a:solidFill>
              </a:rPr>
              <a:t>wisdom </a:t>
            </a:r>
            <a:r>
              <a:rPr lang="en-US" i="1" dirty="0" smtClean="0">
                <a:solidFill>
                  <a:schemeClr val="bg1">
                    <a:lumMod val="75000"/>
                    <a:lumOff val="25000"/>
                  </a:schemeClr>
                </a:solidFill>
              </a:rPr>
              <a:t>does not seek permission from anything as we </a:t>
            </a:r>
            <a:r>
              <a:rPr lang="en-US" i="1" dirty="0">
                <a:solidFill>
                  <a:schemeClr val="bg1">
                    <a:lumMod val="75000"/>
                    <a:lumOff val="25000"/>
                  </a:schemeClr>
                </a:solidFill>
              </a:rPr>
              <a:t>simply go astray, like free radical </a:t>
            </a:r>
            <a:r>
              <a:rPr lang="en-US" i="1" dirty="0" smtClean="0">
                <a:solidFill>
                  <a:schemeClr val="bg1">
                    <a:lumMod val="75000"/>
                    <a:lumOff val="25000"/>
                  </a:schemeClr>
                </a:solidFill>
              </a:rPr>
              <a:t>agents. </a:t>
            </a:r>
          </a:p>
          <a:p>
            <a:endParaRPr lang="en-US" i="1" dirty="0">
              <a:solidFill>
                <a:schemeClr val="bg1">
                  <a:lumMod val="75000"/>
                  <a:lumOff val="25000"/>
                </a:schemeClr>
              </a:solidFill>
            </a:endParaRPr>
          </a:p>
          <a:p>
            <a:r>
              <a:rPr lang="en-US" i="1" dirty="0" smtClean="0">
                <a:solidFill>
                  <a:schemeClr val="bg1">
                    <a:lumMod val="75000"/>
                    <a:lumOff val="25000"/>
                  </a:schemeClr>
                </a:solidFill>
              </a:rPr>
              <a:t>   Through </a:t>
            </a:r>
            <a:r>
              <a:rPr lang="en-US" i="1" dirty="0">
                <a:solidFill>
                  <a:schemeClr val="bg1">
                    <a:lumMod val="75000"/>
                    <a:lumOff val="25000"/>
                  </a:schemeClr>
                </a:solidFill>
              </a:rPr>
              <a:t>in both darkness and </a:t>
            </a:r>
            <a:r>
              <a:rPr lang="en-US" i="1" dirty="0" smtClean="0">
                <a:solidFill>
                  <a:schemeClr val="bg1">
                    <a:lumMod val="75000"/>
                    <a:lumOff val="25000"/>
                  </a:schemeClr>
                </a:solidFill>
              </a:rPr>
              <a:t>brightness, innocence will take </a:t>
            </a:r>
            <a:r>
              <a:rPr lang="en-US" i="1" dirty="0">
                <a:solidFill>
                  <a:schemeClr val="bg1">
                    <a:lumMod val="75000"/>
                    <a:lumOff val="25000"/>
                  </a:schemeClr>
                </a:solidFill>
              </a:rPr>
              <a:t>us through a new intelligent control</a:t>
            </a:r>
            <a:r>
              <a:rPr lang="en-US" i="1" dirty="0">
                <a:solidFill>
                  <a:schemeClr val="bg1">
                    <a:lumMod val="65000"/>
                    <a:lumOff val="35000"/>
                  </a:schemeClr>
                </a:solidFill>
              </a:rPr>
              <a:t>. </a:t>
            </a:r>
            <a:r>
              <a:rPr lang="en-US" i="1" dirty="0" smtClean="0">
                <a:solidFill>
                  <a:schemeClr val="bg1">
                    <a:lumMod val="65000"/>
                    <a:lumOff val="35000"/>
                  </a:schemeClr>
                </a:solidFill>
              </a:rPr>
              <a:t>     </a:t>
            </a:r>
          </a:p>
          <a:p>
            <a:endParaRPr lang="en-US" i="1" dirty="0" smtClean="0">
              <a:solidFill>
                <a:schemeClr val="bg1">
                  <a:lumMod val="65000"/>
                  <a:lumOff val="35000"/>
                </a:schemeClr>
              </a:solidFill>
            </a:endParaRPr>
          </a:p>
          <a:p>
            <a:r>
              <a:rPr lang="en-US" i="1" dirty="0" smtClean="0">
                <a:solidFill>
                  <a:schemeClr val="bg1">
                    <a:lumMod val="95000"/>
                    <a:lumOff val="5000"/>
                  </a:schemeClr>
                </a:solidFill>
              </a:rPr>
              <a:t>    Remember </a:t>
            </a:r>
            <a:r>
              <a:rPr lang="en-US" i="1" dirty="0">
                <a:solidFill>
                  <a:schemeClr val="bg1">
                    <a:lumMod val="95000"/>
                    <a:lumOff val="5000"/>
                  </a:schemeClr>
                </a:solidFill>
              </a:rPr>
              <a:t>the soul only yearns for play, love, and magic, and nothing else.  </a:t>
            </a:r>
            <a:r>
              <a:rPr lang="en-US" i="1" dirty="0" smtClean="0">
                <a:solidFill>
                  <a:schemeClr val="bg1">
                    <a:lumMod val="95000"/>
                    <a:lumOff val="5000"/>
                  </a:schemeClr>
                </a:solidFill>
              </a:rPr>
              <a:t>Regardless of the awe and amusement, </a:t>
            </a:r>
            <a:r>
              <a:rPr lang="en-US" i="1" dirty="0">
                <a:solidFill>
                  <a:schemeClr val="bg1">
                    <a:lumMod val="95000"/>
                    <a:lumOff val="5000"/>
                  </a:schemeClr>
                </a:solidFill>
              </a:rPr>
              <a:t>we still </a:t>
            </a:r>
            <a:r>
              <a:rPr lang="en-US" i="1" dirty="0" smtClean="0">
                <a:solidFill>
                  <a:schemeClr val="bg1">
                    <a:lumMod val="95000"/>
                    <a:lumOff val="5000"/>
                  </a:schemeClr>
                </a:solidFill>
              </a:rPr>
              <a:t>cling </a:t>
            </a:r>
            <a:r>
              <a:rPr lang="en-US" i="1" dirty="0">
                <a:solidFill>
                  <a:schemeClr val="bg1">
                    <a:lumMod val="95000"/>
                    <a:lumOff val="5000"/>
                  </a:schemeClr>
                </a:solidFill>
              </a:rPr>
              <a:t>to none of it</a:t>
            </a:r>
            <a:r>
              <a:rPr lang="en-US" i="1" dirty="0" smtClean="0">
                <a:solidFill>
                  <a:schemeClr val="bg1">
                    <a:lumMod val="95000"/>
                    <a:lumOff val="5000"/>
                  </a:schemeClr>
                </a:solidFill>
              </a:rPr>
              <a:t>.  </a:t>
            </a:r>
            <a:endParaRPr lang="en-US" dirty="0">
              <a:solidFill>
                <a:schemeClr val="bg1">
                  <a:lumMod val="65000"/>
                  <a:lumOff val="3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23</a:t>
            </a:fld>
            <a:endParaRPr lang="en-US" dirty="0"/>
          </a:p>
        </p:txBody>
      </p:sp>
    </p:spTree>
    <p:extLst>
      <p:ext uri="{BB962C8B-B14F-4D97-AF65-F5344CB8AC3E}">
        <p14:creationId xmlns:p14="http://schemas.microsoft.com/office/powerpoint/2010/main" val="133425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l="-7000" t="-25000" b="-3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004560"/>
          </a:xfrm>
        </p:spPr>
        <p:txBody>
          <a:bodyPr>
            <a:normAutofit fontScale="85000" lnSpcReduction="20000"/>
          </a:bodyPr>
          <a:lstStyle/>
          <a:p>
            <a:r>
              <a:rPr lang="en-US" dirty="0" smtClean="0">
                <a:solidFill>
                  <a:schemeClr val="tx1">
                    <a:lumMod val="50000"/>
                  </a:schemeClr>
                </a:solidFill>
              </a:rPr>
              <a:t>    </a:t>
            </a:r>
          </a:p>
          <a:p>
            <a:r>
              <a:rPr lang="en-US" i="1" dirty="0" smtClean="0">
                <a:solidFill>
                  <a:schemeClr val="bg1">
                    <a:lumMod val="75000"/>
                    <a:lumOff val="25000"/>
                  </a:schemeClr>
                </a:solidFill>
              </a:rPr>
              <a:t>Awareness </a:t>
            </a:r>
            <a:r>
              <a:rPr lang="en-US" i="1" dirty="0">
                <a:solidFill>
                  <a:schemeClr val="bg1">
                    <a:lumMod val="75000"/>
                    <a:lumOff val="25000"/>
                  </a:schemeClr>
                </a:solidFill>
              </a:rPr>
              <a:t>goes beyond coincidence because </a:t>
            </a:r>
            <a:r>
              <a:rPr lang="en-US" i="1" dirty="0" smtClean="0">
                <a:solidFill>
                  <a:schemeClr val="bg1">
                    <a:lumMod val="75000"/>
                    <a:lumOff val="25000"/>
                  </a:schemeClr>
                </a:solidFill>
              </a:rPr>
              <a:t>consciousness sees </a:t>
            </a:r>
            <a:r>
              <a:rPr lang="en-US" i="1" dirty="0">
                <a:solidFill>
                  <a:schemeClr val="bg1">
                    <a:lumMod val="75000"/>
                    <a:lumOff val="25000"/>
                  </a:schemeClr>
                </a:solidFill>
              </a:rPr>
              <a:t>all </a:t>
            </a:r>
            <a:r>
              <a:rPr lang="en-US" i="1" dirty="0" smtClean="0">
                <a:solidFill>
                  <a:schemeClr val="bg1">
                    <a:lumMod val="75000"/>
                    <a:lumOff val="25000"/>
                  </a:schemeClr>
                </a:solidFill>
              </a:rPr>
              <a:t>life </a:t>
            </a:r>
            <a:r>
              <a:rPr lang="en-US" i="1" dirty="0">
                <a:solidFill>
                  <a:schemeClr val="bg1">
                    <a:lumMod val="75000"/>
                    <a:lumOff val="25000"/>
                  </a:schemeClr>
                </a:solidFill>
              </a:rPr>
              <a:t>fall perfectly in place.  </a:t>
            </a:r>
            <a:r>
              <a:rPr lang="en-US" i="1" dirty="0" smtClean="0">
                <a:solidFill>
                  <a:schemeClr val="bg1">
                    <a:lumMod val="75000"/>
                    <a:lumOff val="25000"/>
                  </a:schemeClr>
                </a:solidFill>
              </a:rPr>
              <a:t>Even </a:t>
            </a:r>
            <a:r>
              <a:rPr lang="en-US" i="1" dirty="0">
                <a:solidFill>
                  <a:schemeClr val="bg1">
                    <a:lumMod val="75000"/>
                    <a:lumOff val="25000"/>
                  </a:schemeClr>
                </a:solidFill>
              </a:rPr>
              <a:t>with hidden incongruity </a:t>
            </a:r>
            <a:r>
              <a:rPr lang="en-US" i="1" dirty="0" smtClean="0">
                <a:solidFill>
                  <a:schemeClr val="bg1">
                    <a:lumMod val="75000"/>
                    <a:lumOff val="25000"/>
                  </a:schemeClr>
                </a:solidFill>
              </a:rPr>
              <a:t>colliding inside hidden predicaments, </a:t>
            </a:r>
            <a:r>
              <a:rPr lang="en-US" i="1" dirty="0">
                <a:solidFill>
                  <a:schemeClr val="bg1">
                    <a:lumMod val="75000"/>
                    <a:lumOff val="25000"/>
                  </a:schemeClr>
                </a:solidFill>
              </a:rPr>
              <a:t>we can still honor </a:t>
            </a:r>
            <a:r>
              <a:rPr lang="en-US" i="1" dirty="0" smtClean="0">
                <a:solidFill>
                  <a:schemeClr val="bg1">
                    <a:lumMod val="75000"/>
                    <a:lumOff val="25000"/>
                  </a:schemeClr>
                </a:solidFill>
              </a:rPr>
              <a:t>the simple surfing </a:t>
            </a:r>
            <a:r>
              <a:rPr lang="en-US" i="1" dirty="0">
                <a:solidFill>
                  <a:schemeClr val="bg1">
                    <a:lumMod val="75000"/>
                    <a:lumOff val="25000"/>
                  </a:schemeClr>
                </a:solidFill>
              </a:rPr>
              <a:t>moments.  </a:t>
            </a:r>
            <a:endParaRPr lang="en-US" i="1" dirty="0" smtClean="0">
              <a:solidFill>
                <a:schemeClr val="bg1">
                  <a:lumMod val="75000"/>
                  <a:lumOff val="25000"/>
                </a:schemeClr>
              </a:solidFill>
            </a:endParaRPr>
          </a:p>
          <a:p>
            <a:endParaRPr lang="en-US" i="1" dirty="0">
              <a:solidFill>
                <a:schemeClr val="bg1">
                  <a:lumMod val="75000"/>
                  <a:lumOff val="25000"/>
                </a:schemeClr>
              </a:solidFill>
            </a:endParaRPr>
          </a:p>
          <a:p>
            <a:r>
              <a:rPr lang="en-US" i="1" dirty="0" smtClean="0">
                <a:solidFill>
                  <a:schemeClr val="bg1">
                    <a:lumMod val="75000"/>
                    <a:lumOff val="25000"/>
                  </a:schemeClr>
                </a:solidFill>
              </a:rPr>
              <a:t>    Our </a:t>
            </a:r>
            <a:r>
              <a:rPr lang="en-US" i="1" dirty="0">
                <a:solidFill>
                  <a:schemeClr val="bg1">
                    <a:lumMod val="75000"/>
                    <a:lumOff val="25000"/>
                  </a:schemeClr>
                </a:solidFill>
              </a:rPr>
              <a:t>over-inquisitive nature of trying to </a:t>
            </a:r>
            <a:r>
              <a:rPr lang="en-US" i="1" dirty="0" smtClean="0">
                <a:solidFill>
                  <a:schemeClr val="bg1">
                    <a:lumMod val="75000"/>
                    <a:lumOff val="25000"/>
                  </a:schemeClr>
                </a:solidFill>
              </a:rPr>
              <a:t>be over-human is often trapped to </a:t>
            </a:r>
            <a:r>
              <a:rPr lang="en-US" i="1" dirty="0">
                <a:solidFill>
                  <a:schemeClr val="bg1">
                    <a:lumMod val="75000"/>
                    <a:lumOff val="25000"/>
                  </a:schemeClr>
                </a:solidFill>
              </a:rPr>
              <a:t>overdoing </a:t>
            </a:r>
            <a:r>
              <a:rPr lang="en-US" i="1" dirty="0" smtClean="0">
                <a:solidFill>
                  <a:schemeClr val="bg1">
                    <a:lumMod val="75000"/>
                    <a:lumOff val="25000"/>
                  </a:schemeClr>
                </a:solidFill>
              </a:rPr>
              <a:t>it, </a:t>
            </a:r>
            <a:r>
              <a:rPr lang="en-US" i="1" dirty="0">
                <a:solidFill>
                  <a:schemeClr val="bg1">
                    <a:lumMod val="75000"/>
                    <a:lumOff val="25000"/>
                  </a:schemeClr>
                </a:solidFill>
              </a:rPr>
              <a:t>or </a:t>
            </a:r>
            <a:r>
              <a:rPr lang="en-US" i="1" dirty="0" smtClean="0">
                <a:solidFill>
                  <a:schemeClr val="bg1">
                    <a:lumMod val="75000"/>
                    <a:lumOff val="25000"/>
                  </a:schemeClr>
                </a:solidFill>
              </a:rPr>
              <a:t>over-thinking it </a:t>
            </a:r>
            <a:r>
              <a:rPr lang="en-US" i="1" dirty="0">
                <a:solidFill>
                  <a:schemeClr val="bg1">
                    <a:lumMod val="75000"/>
                    <a:lumOff val="25000"/>
                  </a:schemeClr>
                </a:solidFill>
              </a:rPr>
              <a:t>in hopes to try to get it all right.  </a:t>
            </a:r>
            <a:r>
              <a:rPr lang="en-US" i="1" dirty="0" smtClean="0">
                <a:solidFill>
                  <a:schemeClr val="bg1">
                    <a:lumMod val="75000"/>
                    <a:lumOff val="25000"/>
                  </a:schemeClr>
                </a:solidFill>
              </a:rPr>
              <a:t>Eventually from </a:t>
            </a:r>
            <a:r>
              <a:rPr lang="en-US" i="1" dirty="0">
                <a:solidFill>
                  <a:schemeClr val="bg1">
                    <a:lumMod val="75000"/>
                    <a:lumOff val="25000"/>
                  </a:schemeClr>
                </a:solidFill>
              </a:rPr>
              <a:t>delight, we end up laughing through all the total absurdity.  </a:t>
            </a:r>
            <a:endParaRPr lang="en-US" i="1" dirty="0" smtClean="0">
              <a:solidFill>
                <a:schemeClr val="bg1">
                  <a:lumMod val="75000"/>
                  <a:lumOff val="25000"/>
                </a:schemeClr>
              </a:solidFill>
            </a:endParaRPr>
          </a:p>
          <a:p>
            <a:endParaRPr lang="en-US" i="1" dirty="0">
              <a:solidFill>
                <a:schemeClr val="bg1">
                  <a:lumMod val="75000"/>
                  <a:lumOff val="25000"/>
                </a:schemeClr>
              </a:solidFill>
            </a:endParaRPr>
          </a:p>
          <a:p>
            <a:r>
              <a:rPr lang="en-US" i="1" dirty="0" smtClean="0">
                <a:solidFill>
                  <a:schemeClr val="bg1">
                    <a:lumMod val="75000"/>
                    <a:lumOff val="25000"/>
                  </a:schemeClr>
                </a:solidFill>
              </a:rPr>
              <a:t>   As </a:t>
            </a:r>
            <a:r>
              <a:rPr lang="en-US" i="1" dirty="0">
                <a:solidFill>
                  <a:schemeClr val="bg1">
                    <a:lumMod val="75000"/>
                    <a:lumOff val="25000"/>
                  </a:schemeClr>
                </a:solidFill>
              </a:rPr>
              <a:t>irreverent or reverent </a:t>
            </a:r>
            <a:r>
              <a:rPr lang="en-US" i="1" dirty="0" smtClean="0">
                <a:solidFill>
                  <a:schemeClr val="bg1">
                    <a:lumMod val="75000"/>
                    <a:lumOff val="25000"/>
                  </a:schemeClr>
                </a:solidFill>
              </a:rPr>
              <a:t>with trying to make </a:t>
            </a:r>
            <a:r>
              <a:rPr lang="en-US" i="1" dirty="0">
                <a:solidFill>
                  <a:schemeClr val="bg1">
                    <a:lumMod val="75000"/>
                    <a:lumOff val="25000"/>
                  </a:schemeClr>
                </a:solidFill>
              </a:rPr>
              <a:t>sense </a:t>
            </a:r>
            <a:r>
              <a:rPr lang="en-US" i="1" dirty="0" smtClean="0">
                <a:solidFill>
                  <a:schemeClr val="bg1">
                    <a:lumMod val="75000"/>
                    <a:lumOff val="25000"/>
                  </a:schemeClr>
                </a:solidFill>
              </a:rPr>
              <a:t>to living life fittingly, </a:t>
            </a:r>
            <a:r>
              <a:rPr lang="en-US" i="1" dirty="0">
                <a:solidFill>
                  <a:schemeClr val="bg1">
                    <a:lumMod val="75000"/>
                    <a:lumOff val="25000"/>
                  </a:schemeClr>
                </a:solidFill>
              </a:rPr>
              <a:t>it is really </a:t>
            </a:r>
            <a:r>
              <a:rPr lang="en-US" i="1" dirty="0" smtClean="0">
                <a:solidFill>
                  <a:schemeClr val="bg1">
                    <a:lumMod val="75000"/>
                    <a:lumOff val="25000"/>
                  </a:schemeClr>
                </a:solidFill>
              </a:rPr>
              <a:t>just a </a:t>
            </a:r>
            <a:r>
              <a:rPr lang="en-US" i="1" dirty="0">
                <a:solidFill>
                  <a:schemeClr val="bg1">
                    <a:lumMod val="75000"/>
                    <a:lumOff val="25000"/>
                  </a:schemeClr>
                </a:solidFill>
              </a:rPr>
              <a:t>bag of twisted, spiritual, meaningless opportunities</a:t>
            </a:r>
            <a:r>
              <a:rPr lang="en-US" i="1" dirty="0" smtClean="0">
                <a:solidFill>
                  <a:schemeClr val="bg1">
                    <a:lumMod val="75000"/>
                    <a:lumOff val="25000"/>
                  </a:schemeClr>
                </a:solidFill>
              </a:rPr>
              <a:t>.  Even all </a:t>
            </a:r>
            <a:r>
              <a:rPr lang="en-US" i="1" dirty="0">
                <a:solidFill>
                  <a:schemeClr val="bg1">
                    <a:lumMod val="75000"/>
                    <a:lumOff val="25000"/>
                  </a:schemeClr>
                </a:solidFill>
              </a:rPr>
              <a:t>the steroids </a:t>
            </a:r>
            <a:r>
              <a:rPr lang="en-US" i="1" dirty="0" smtClean="0">
                <a:solidFill>
                  <a:schemeClr val="bg1">
                    <a:lumMod val="75000"/>
                    <a:lumOff val="25000"/>
                  </a:schemeClr>
                </a:solidFill>
              </a:rPr>
              <a:t>of spiritual </a:t>
            </a:r>
            <a:r>
              <a:rPr lang="en-US" i="1" dirty="0">
                <a:solidFill>
                  <a:schemeClr val="bg1">
                    <a:lumMod val="75000"/>
                    <a:lumOff val="25000"/>
                  </a:schemeClr>
                </a:solidFill>
              </a:rPr>
              <a:t>illuminated principles joined by </a:t>
            </a:r>
            <a:r>
              <a:rPr lang="en-US" i="1" dirty="0" smtClean="0">
                <a:solidFill>
                  <a:schemeClr val="bg1">
                    <a:lumMod val="75000"/>
                    <a:lumOff val="25000"/>
                  </a:schemeClr>
                </a:solidFill>
              </a:rPr>
              <a:t>transformational distinctions somehow never lands if </a:t>
            </a:r>
            <a:r>
              <a:rPr lang="en-US" i="1" dirty="0">
                <a:solidFill>
                  <a:schemeClr val="bg1">
                    <a:lumMod val="75000"/>
                    <a:lumOff val="25000"/>
                  </a:schemeClr>
                </a:solidFill>
              </a:rPr>
              <a:t>we are </a:t>
            </a:r>
            <a:r>
              <a:rPr lang="en-US" i="1" dirty="0" smtClean="0">
                <a:solidFill>
                  <a:schemeClr val="bg1">
                    <a:lumMod val="75000"/>
                    <a:lumOff val="25000"/>
                  </a:schemeClr>
                </a:solidFill>
              </a:rPr>
              <a:t>still being </a:t>
            </a:r>
            <a:r>
              <a:rPr lang="en-US" i="1" dirty="0">
                <a:solidFill>
                  <a:schemeClr val="bg1">
                    <a:lumMod val="75000"/>
                    <a:lumOff val="25000"/>
                  </a:schemeClr>
                </a:solidFill>
              </a:rPr>
              <a:t>attached </a:t>
            </a:r>
            <a:r>
              <a:rPr lang="en-US" i="1" dirty="0" smtClean="0">
                <a:solidFill>
                  <a:schemeClr val="bg1">
                    <a:lumMod val="75000"/>
                    <a:lumOff val="25000"/>
                  </a:schemeClr>
                </a:solidFill>
              </a:rPr>
              <a:t>to all the meaning that’s said.  </a:t>
            </a:r>
          </a:p>
          <a:p>
            <a:endParaRPr lang="en-US" i="1" dirty="0">
              <a:solidFill>
                <a:schemeClr val="bg1"/>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24</a:t>
            </a:fld>
            <a:endParaRPr lang="en-US" dirty="0"/>
          </a:p>
        </p:txBody>
      </p:sp>
    </p:spTree>
    <p:extLst>
      <p:ext uri="{BB962C8B-B14F-4D97-AF65-F5344CB8AC3E}">
        <p14:creationId xmlns:p14="http://schemas.microsoft.com/office/powerpoint/2010/main" val="394900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anim calcmode="lin" valueType="num">
                                      <p:cBhvr>
                                        <p:cTn id="23"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40000" b="-4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004560"/>
          </a:xfrm>
        </p:spPr>
        <p:txBody>
          <a:bodyPr>
            <a:normAutofit fontScale="92500" lnSpcReduction="10000"/>
          </a:bodyPr>
          <a:lstStyle/>
          <a:p>
            <a:endParaRPr lang="en-US" dirty="0" smtClean="0">
              <a:solidFill>
                <a:schemeClr val="bg1">
                  <a:lumMod val="65000"/>
                  <a:lumOff val="35000"/>
                </a:schemeClr>
              </a:solidFill>
            </a:endParaRPr>
          </a:p>
          <a:p>
            <a:r>
              <a:rPr lang="en-US" sz="2600" i="1" dirty="0">
                <a:solidFill>
                  <a:schemeClr val="bg1">
                    <a:lumMod val="65000"/>
                    <a:lumOff val="35000"/>
                  </a:schemeClr>
                </a:solidFill>
              </a:rPr>
              <a:t>    Besides, we really do not have time to ask too many silly questions about life.</a:t>
            </a:r>
          </a:p>
          <a:p>
            <a:r>
              <a:rPr lang="en-US" sz="2600" i="1" dirty="0">
                <a:solidFill>
                  <a:schemeClr val="bg1">
                    <a:lumMod val="65000"/>
                    <a:lumOff val="35000"/>
                  </a:schemeClr>
                </a:solidFill>
              </a:rPr>
              <a:t> </a:t>
            </a:r>
          </a:p>
          <a:p>
            <a:r>
              <a:rPr lang="en-US" sz="2600" i="1" dirty="0" smtClean="0">
                <a:solidFill>
                  <a:schemeClr val="bg1">
                    <a:lumMod val="65000"/>
                    <a:lumOff val="35000"/>
                  </a:schemeClr>
                </a:solidFill>
              </a:rPr>
              <a:t>    We may have numerous inquiries of exhaustive </a:t>
            </a:r>
            <a:r>
              <a:rPr lang="en-US" sz="2600" i="1" dirty="0">
                <a:solidFill>
                  <a:schemeClr val="bg1">
                    <a:lumMod val="65000"/>
                    <a:lumOff val="35000"/>
                  </a:schemeClr>
                </a:solidFill>
              </a:rPr>
              <a:t>intellectual conversations whether </a:t>
            </a:r>
            <a:r>
              <a:rPr lang="en-US" sz="2600" i="1" dirty="0" smtClean="0">
                <a:solidFill>
                  <a:schemeClr val="bg1">
                    <a:lumMod val="65000"/>
                    <a:lumOff val="35000"/>
                  </a:schemeClr>
                </a:solidFill>
              </a:rPr>
              <a:t>the </a:t>
            </a:r>
            <a:r>
              <a:rPr lang="en-US" sz="2600" i="1" dirty="0">
                <a:solidFill>
                  <a:schemeClr val="bg1">
                    <a:lumMod val="65000"/>
                    <a:lumOff val="35000"/>
                  </a:schemeClr>
                </a:solidFill>
              </a:rPr>
              <a:t>chick or the egg </a:t>
            </a:r>
            <a:r>
              <a:rPr lang="en-US" sz="2600" i="1" dirty="0" smtClean="0">
                <a:solidFill>
                  <a:schemeClr val="bg1">
                    <a:lumMod val="65000"/>
                    <a:lumOff val="35000"/>
                  </a:schemeClr>
                </a:solidFill>
              </a:rPr>
              <a:t>arrived first or, we can eventually say </a:t>
            </a:r>
            <a:r>
              <a:rPr lang="en-US" sz="2600" i="1" dirty="0">
                <a:solidFill>
                  <a:schemeClr val="bg1">
                    <a:lumMod val="65000"/>
                    <a:lumOff val="35000"/>
                  </a:schemeClr>
                </a:solidFill>
              </a:rPr>
              <a:t>really that it all comes from </a:t>
            </a:r>
            <a:r>
              <a:rPr lang="en-US" sz="2600" i="1" dirty="0" smtClean="0">
                <a:solidFill>
                  <a:schemeClr val="bg1">
                    <a:lumMod val="65000"/>
                    <a:lumOff val="35000"/>
                  </a:schemeClr>
                </a:solidFill>
              </a:rPr>
              <a:t>nothing. </a:t>
            </a:r>
          </a:p>
          <a:p>
            <a:endParaRPr lang="en-US" sz="2600" i="1" dirty="0">
              <a:solidFill>
                <a:schemeClr val="bg1">
                  <a:lumMod val="50000"/>
                  <a:lumOff val="50000"/>
                </a:schemeClr>
              </a:solidFill>
            </a:endParaRPr>
          </a:p>
          <a:p>
            <a:r>
              <a:rPr lang="en-US" sz="2600" i="1" dirty="0" smtClean="0">
                <a:solidFill>
                  <a:schemeClr val="bg1">
                    <a:lumMod val="50000"/>
                    <a:lumOff val="50000"/>
                  </a:schemeClr>
                </a:solidFill>
              </a:rPr>
              <a:t>    </a:t>
            </a:r>
            <a:r>
              <a:rPr lang="en-US" sz="2600" i="1" dirty="0" smtClean="0">
                <a:solidFill>
                  <a:schemeClr val="bg1">
                    <a:lumMod val="75000"/>
                    <a:lumOff val="25000"/>
                  </a:schemeClr>
                </a:solidFill>
              </a:rPr>
              <a:t>The </a:t>
            </a:r>
            <a:r>
              <a:rPr lang="en-US" sz="2600" i="1" dirty="0">
                <a:solidFill>
                  <a:schemeClr val="bg1">
                    <a:lumMod val="75000"/>
                    <a:lumOff val="25000"/>
                  </a:schemeClr>
                </a:solidFill>
              </a:rPr>
              <a:t>universe has no origin, start or end, yet the circumference of consciousness forms everywhere. </a:t>
            </a:r>
            <a:endParaRPr lang="en-US" sz="2600" i="1" dirty="0" smtClean="0">
              <a:solidFill>
                <a:schemeClr val="bg1">
                  <a:lumMod val="75000"/>
                  <a:lumOff val="25000"/>
                </a:schemeClr>
              </a:solidFill>
            </a:endParaRPr>
          </a:p>
          <a:p>
            <a:r>
              <a:rPr lang="en-US" b="1" dirty="0"/>
              <a:t> </a:t>
            </a:r>
            <a:endParaRPr lang="en-US" dirty="0" smtClean="0"/>
          </a:p>
          <a:p>
            <a:r>
              <a:rPr lang="en-US" sz="2600" i="1" dirty="0">
                <a:solidFill>
                  <a:schemeClr val="bg1">
                    <a:lumMod val="75000"/>
                    <a:lumOff val="25000"/>
                  </a:schemeClr>
                </a:solidFill>
              </a:rPr>
              <a:t> </a:t>
            </a:r>
            <a:r>
              <a:rPr lang="en-US" sz="2600" i="1" dirty="0" smtClean="0">
                <a:solidFill>
                  <a:schemeClr val="bg1">
                    <a:lumMod val="75000"/>
                    <a:lumOff val="25000"/>
                  </a:schemeClr>
                </a:solidFill>
              </a:rPr>
              <a:t>   C</a:t>
            </a:r>
            <a:r>
              <a:rPr lang="en-US" sz="2600" i="1" dirty="0">
                <a:solidFill>
                  <a:schemeClr val="bg1">
                    <a:lumMod val="75000"/>
                    <a:lumOff val="25000"/>
                  </a:schemeClr>
                </a:solidFill>
              </a:rPr>
              <a:t>onsciousness</a:t>
            </a:r>
            <a:r>
              <a:rPr lang="en-US" sz="2600" i="1" dirty="0" smtClean="0">
                <a:solidFill>
                  <a:schemeClr val="bg1">
                    <a:lumMod val="75000"/>
                    <a:lumOff val="25000"/>
                  </a:schemeClr>
                </a:solidFill>
              </a:rPr>
              <a:t> parallels to the immortal soul as everlasting states. We are part of this universe and at times feel timelessness in having these imperishable experiences.</a:t>
            </a:r>
            <a:r>
              <a:rPr lang="en-US" i="1" dirty="0" smtClean="0"/>
              <a:t> </a:t>
            </a:r>
            <a:r>
              <a:rPr lang="en-US" dirty="0"/>
              <a:t>consciousness.</a:t>
            </a:r>
          </a:p>
          <a:p>
            <a:endParaRPr lang="en-US" dirty="0">
              <a:solidFill>
                <a:schemeClr val="bg1">
                  <a:lumMod val="65000"/>
                  <a:lumOff val="3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25</a:t>
            </a:fld>
            <a:endParaRPr lang="en-US" dirty="0"/>
          </a:p>
        </p:txBody>
      </p:sp>
    </p:spTree>
    <p:extLst>
      <p:ext uri="{BB962C8B-B14F-4D97-AF65-F5344CB8AC3E}">
        <p14:creationId xmlns:p14="http://schemas.microsoft.com/office/powerpoint/2010/main" val="1221465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248400"/>
          </a:xfrm>
        </p:spPr>
        <p:txBody>
          <a:bodyPr>
            <a:normAutofit fontScale="92500" lnSpcReduction="20000"/>
          </a:bodyPr>
          <a:lstStyle/>
          <a:p>
            <a:endParaRPr lang="en-US" dirty="0" smtClean="0">
              <a:solidFill>
                <a:schemeClr val="bg1">
                  <a:lumMod val="65000"/>
                  <a:lumOff val="35000"/>
                </a:schemeClr>
              </a:solidFill>
            </a:endParaRPr>
          </a:p>
          <a:p>
            <a:r>
              <a:rPr lang="en-US" sz="3100" i="1" dirty="0" smtClean="0">
                <a:solidFill>
                  <a:schemeClr val="bg1">
                    <a:lumMod val="50000"/>
                    <a:lumOff val="50000"/>
                  </a:schemeClr>
                </a:solidFill>
              </a:rPr>
              <a:t>    </a:t>
            </a:r>
            <a:r>
              <a:rPr lang="en-US" sz="3100" i="1" dirty="0" smtClean="0">
                <a:solidFill>
                  <a:schemeClr val="bg1">
                    <a:lumMod val="75000"/>
                    <a:lumOff val="25000"/>
                  </a:schemeClr>
                </a:solidFill>
              </a:rPr>
              <a:t>There may be no wisdom manual </a:t>
            </a:r>
            <a:r>
              <a:rPr lang="en-US" sz="3100" i="1" dirty="0">
                <a:solidFill>
                  <a:schemeClr val="bg1">
                    <a:lumMod val="75000"/>
                    <a:lumOff val="25000"/>
                  </a:schemeClr>
                </a:solidFill>
              </a:rPr>
              <a:t>other than the intrinsic </a:t>
            </a:r>
            <a:r>
              <a:rPr lang="en-US" sz="3100" i="1" dirty="0" smtClean="0">
                <a:solidFill>
                  <a:schemeClr val="bg1">
                    <a:lumMod val="75000"/>
                    <a:lumOff val="25000"/>
                  </a:schemeClr>
                </a:solidFill>
              </a:rPr>
              <a:t>compass living </a:t>
            </a:r>
            <a:r>
              <a:rPr lang="en-US" sz="3100" i="1" dirty="0">
                <a:solidFill>
                  <a:schemeClr val="bg1">
                    <a:lumMod val="75000"/>
                    <a:lumOff val="25000"/>
                  </a:schemeClr>
                </a:solidFill>
              </a:rPr>
              <a:t>already </a:t>
            </a:r>
            <a:r>
              <a:rPr lang="en-US" sz="3100" i="1" dirty="0" smtClean="0">
                <a:solidFill>
                  <a:schemeClr val="bg1">
                    <a:lumMod val="75000"/>
                    <a:lumOff val="25000"/>
                  </a:schemeClr>
                </a:solidFill>
              </a:rPr>
              <a:t>within you.  Even if </a:t>
            </a:r>
            <a:r>
              <a:rPr lang="en-US" sz="3100" i="1" dirty="0">
                <a:solidFill>
                  <a:schemeClr val="bg1">
                    <a:lumMod val="75000"/>
                    <a:lumOff val="25000"/>
                  </a:schemeClr>
                </a:solidFill>
              </a:rPr>
              <a:t>you can </a:t>
            </a:r>
            <a:r>
              <a:rPr lang="en-US" sz="3100" i="1" dirty="0" smtClean="0">
                <a:solidFill>
                  <a:schemeClr val="bg1">
                    <a:lumMod val="75000"/>
                    <a:lumOff val="25000"/>
                  </a:schemeClr>
                </a:solidFill>
              </a:rPr>
              <a:t>not trust </a:t>
            </a:r>
            <a:r>
              <a:rPr lang="en-US" sz="3100" i="1" dirty="0">
                <a:solidFill>
                  <a:schemeClr val="bg1">
                    <a:lumMod val="75000"/>
                    <a:lumOff val="25000"/>
                  </a:schemeClr>
                </a:solidFill>
              </a:rPr>
              <a:t>all of life's </a:t>
            </a:r>
            <a:r>
              <a:rPr lang="en-US" sz="3100" i="1" dirty="0" smtClean="0">
                <a:solidFill>
                  <a:schemeClr val="bg1">
                    <a:lumMod val="75000"/>
                    <a:lumOff val="25000"/>
                  </a:schemeClr>
                </a:solidFill>
              </a:rPr>
              <a:t>contradictions, one can allow the </a:t>
            </a:r>
            <a:r>
              <a:rPr lang="en-US" sz="3100" i="1" dirty="0">
                <a:solidFill>
                  <a:schemeClr val="bg1">
                    <a:lumMod val="75000"/>
                    <a:lumOff val="25000"/>
                  </a:schemeClr>
                </a:solidFill>
              </a:rPr>
              <a:t>seamless </a:t>
            </a:r>
            <a:r>
              <a:rPr lang="en-US" sz="3100" i="1" dirty="0" smtClean="0">
                <a:solidFill>
                  <a:schemeClr val="bg1">
                    <a:lumMod val="75000"/>
                    <a:lumOff val="25000"/>
                  </a:schemeClr>
                </a:solidFill>
              </a:rPr>
              <a:t>knowledge to spill through you to harnessed fresh </a:t>
            </a:r>
            <a:r>
              <a:rPr lang="en-US" sz="3100" i="1" dirty="0">
                <a:solidFill>
                  <a:schemeClr val="bg1">
                    <a:lumMod val="75000"/>
                    <a:lumOff val="25000"/>
                  </a:schemeClr>
                </a:solidFill>
              </a:rPr>
              <a:t>wisdom. </a:t>
            </a:r>
            <a:endParaRPr lang="en-US" sz="3100" i="1" dirty="0" smtClean="0">
              <a:solidFill>
                <a:schemeClr val="bg1">
                  <a:lumMod val="75000"/>
                  <a:lumOff val="25000"/>
                </a:schemeClr>
              </a:solidFill>
            </a:endParaRPr>
          </a:p>
          <a:p>
            <a:endParaRPr lang="en-US" sz="3100" i="1" dirty="0">
              <a:solidFill>
                <a:schemeClr val="bg1">
                  <a:lumMod val="75000"/>
                  <a:lumOff val="25000"/>
                </a:schemeClr>
              </a:solidFill>
            </a:endParaRPr>
          </a:p>
          <a:p>
            <a:r>
              <a:rPr lang="en-US" sz="3100" i="1" dirty="0" smtClean="0">
                <a:solidFill>
                  <a:schemeClr val="bg1">
                    <a:lumMod val="75000"/>
                    <a:lumOff val="25000"/>
                  </a:schemeClr>
                </a:solidFill>
              </a:rPr>
              <a:t>    Most effectively</a:t>
            </a:r>
            <a:r>
              <a:rPr lang="en-US" sz="3100" i="1" dirty="0">
                <a:solidFill>
                  <a:schemeClr val="bg1">
                    <a:lumMod val="75000"/>
                    <a:lumOff val="25000"/>
                  </a:schemeClr>
                </a:solidFill>
              </a:rPr>
              <a:t>, getting out of our own </a:t>
            </a:r>
            <a:r>
              <a:rPr lang="en-US" sz="3100" i="1" dirty="0" smtClean="0">
                <a:solidFill>
                  <a:schemeClr val="bg1">
                    <a:lumMod val="75000"/>
                    <a:lumOff val="25000"/>
                  </a:schemeClr>
                </a:solidFill>
              </a:rPr>
              <a:t>way unlocks </a:t>
            </a:r>
            <a:r>
              <a:rPr lang="en-US" sz="3100" i="1" dirty="0">
                <a:solidFill>
                  <a:schemeClr val="bg1">
                    <a:lumMod val="75000"/>
                    <a:lumOff val="25000"/>
                  </a:schemeClr>
                </a:solidFill>
              </a:rPr>
              <a:t>the </a:t>
            </a:r>
            <a:r>
              <a:rPr lang="en-US" sz="3100" i="1" dirty="0" smtClean="0">
                <a:solidFill>
                  <a:schemeClr val="bg1">
                    <a:lumMod val="75000"/>
                    <a:lumOff val="25000"/>
                  </a:schemeClr>
                </a:solidFill>
              </a:rPr>
              <a:t>ego and allows the </a:t>
            </a:r>
            <a:r>
              <a:rPr lang="en-US" sz="3100" i="1" dirty="0">
                <a:solidFill>
                  <a:schemeClr val="bg1">
                    <a:lumMod val="75000"/>
                    <a:lumOff val="25000"/>
                  </a:schemeClr>
                </a:solidFill>
              </a:rPr>
              <a:t>ensemble of thoughts </a:t>
            </a:r>
            <a:r>
              <a:rPr lang="en-US" sz="3100" i="1" dirty="0" smtClean="0">
                <a:solidFill>
                  <a:schemeClr val="bg1">
                    <a:lumMod val="75000"/>
                    <a:lumOff val="25000"/>
                  </a:schemeClr>
                </a:solidFill>
              </a:rPr>
              <a:t>play </a:t>
            </a:r>
            <a:r>
              <a:rPr lang="en-US" sz="3100" i="1" dirty="0">
                <a:solidFill>
                  <a:schemeClr val="bg1">
                    <a:lumMod val="75000"/>
                    <a:lumOff val="25000"/>
                  </a:schemeClr>
                </a:solidFill>
              </a:rPr>
              <a:t>to </a:t>
            </a:r>
            <a:r>
              <a:rPr lang="en-US" sz="3100" i="1" dirty="0" smtClean="0">
                <a:solidFill>
                  <a:schemeClr val="bg1">
                    <a:lumMod val="75000"/>
                    <a:lumOff val="25000"/>
                  </a:schemeClr>
                </a:solidFill>
              </a:rPr>
              <a:t>rest, relaxing </a:t>
            </a:r>
            <a:r>
              <a:rPr lang="en-US" sz="3100" i="1" dirty="0">
                <a:solidFill>
                  <a:schemeClr val="bg1">
                    <a:lumMod val="75000"/>
                    <a:lumOff val="25000"/>
                  </a:schemeClr>
                </a:solidFill>
              </a:rPr>
              <a:t>into an eternal transcendent </a:t>
            </a:r>
            <a:r>
              <a:rPr lang="en-US" sz="3100" i="1" dirty="0" smtClean="0">
                <a:solidFill>
                  <a:schemeClr val="bg1">
                    <a:lumMod val="75000"/>
                    <a:lumOff val="25000"/>
                  </a:schemeClr>
                </a:solidFill>
              </a:rPr>
              <a:t>stream.  Yielding to this </a:t>
            </a:r>
            <a:r>
              <a:rPr lang="en-US" sz="3100" i="1" dirty="0">
                <a:solidFill>
                  <a:schemeClr val="bg1">
                    <a:lumMod val="75000"/>
                    <a:lumOff val="25000"/>
                  </a:schemeClr>
                </a:solidFill>
              </a:rPr>
              <a:t>new </a:t>
            </a:r>
            <a:r>
              <a:rPr lang="en-US" sz="3100" i="1" dirty="0" smtClean="0">
                <a:solidFill>
                  <a:schemeClr val="bg1">
                    <a:lumMod val="75000"/>
                    <a:lumOff val="25000"/>
                  </a:schemeClr>
                </a:solidFill>
              </a:rPr>
              <a:t>wisdom generates within the heart and soul </a:t>
            </a:r>
            <a:r>
              <a:rPr lang="en-US" sz="3100" i="1" dirty="0">
                <a:solidFill>
                  <a:schemeClr val="bg1">
                    <a:lumMod val="75000"/>
                    <a:lumOff val="25000"/>
                  </a:schemeClr>
                </a:solidFill>
              </a:rPr>
              <a:t>of </a:t>
            </a:r>
            <a:r>
              <a:rPr lang="en-US" sz="3200" b="1" i="1" dirty="0">
                <a:solidFill>
                  <a:schemeClr val="bg1">
                    <a:lumMod val="85000"/>
                    <a:lumOff val="15000"/>
                  </a:schemeClr>
                </a:solidFill>
                <a:latin typeface="Papyrus" pitchFamily="66" charset="0"/>
              </a:rPr>
              <a:t>Tao</a:t>
            </a:r>
            <a:r>
              <a:rPr lang="en-US" sz="3100" i="1" dirty="0" smtClean="0">
                <a:solidFill>
                  <a:schemeClr val="bg1">
                    <a:lumMod val="75000"/>
                    <a:lumOff val="25000"/>
                  </a:schemeClr>
                </a:solidFill>
              </a:rPr>
              <a:t>. </a:t>
            </a:r>
            <a:endParaRPr lang="en-US" sz="3100" i="1" dirty="0">
              <a:solidFill>
                <a:schemeClr val="bg1">
                  <a:lumMod val="75000"/>
                  <a:lumOff val="25000"/>
                </a:schemeClr>
              </a:solidFill>
            </a:endParaRPr>
          </a:p>
          <a:p>
            <a:endParaRPr lang="en-US" sz="3100" i="1" dirty="0" smtClean="0">
              <a:solidFill>
                <a:schemeClr val="bg1">
                  <a:lumMod val="75000"/>
                  <a:lumOff val="25000"/>
                </a:schemeClr>
              </a:solidFill>
            </a:endParaRPr>
          </a:p>
          <a:p>
            <a:r>
              <a:rPr lang="en-US" sz="3100" i="1" dirty="0">
                <a:solidFill>
                  <a:schemeClr val="bg1">
                    <a:lumMod val="75000"/>
                    <a:lumOff val="25000"/>
                  </a:schemeClr>
                </a:solidFill>
              </a:rPr>
              <a:t>    As we uncloak ourselves, transparent awareness reveals Life truly for what it is</a:t>
            </a:r>
            <a:r>
              <a:rPr lang="en-US" sz="3100" i="1" dirty="0" smtClean="0">
                <a:solidFill>
                  <a:schemeClr val="bg1">
                    <a:lumMod val="75000"/>
                    <a:lumOff val="25000"/>
                  </a:schemeClr>
                </a:solidFill>
              </a:rPr>
              <a:t>.</a:t>
            </a:r>
            <a:endParaRPr lang="en-US" dirty="0">
              <a:solidFill>
                <a:schemeClr val="bg1">
                  <a:lumMod val="75000"/>
                  <a:lumOff val="2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26</a:t>
            </a:fld>
            <a:endParaRPr lang="en-US" dirty="0"/>
          </a:p>
        </p:txBody>
      </p:sp>
    </p:spTree>
    <p:extLst>
      <p:ext uri="{BB962C8B-B14F-4D97-AF65-F5344CB8AC3E}">
        <p14:creationId xmlns:p14="http://schemas.microsoft.com/office/powerpoint/2010/main" val="33773230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172200"/>
          </a:xfrm>
        </p:spPr>
        <p:txBody>
          <a:bodyPr>
            <a:normAutofit/>
          </a:bodyPr>
          <a:lstStyle/>
          <a:p>
            <a:r>
              <a:rPr lang="en-US" dirty="0" smtClean="0">
                <a:solidFill>
                  <a:schemeClr val="bg1">
                    <a:lumMod val="95000"/>
                    <a:lumOff val="5000"/>
                  </a:schemeClr>
                </a:solidFill>
              </a:rPr>
              <a:t>    </a:t>
            </a:r>
            <a:r>
              <a:rPr lang="en-US" i="1" dirty="0" smtClean="0">
                <a:solidFill>
                  <a:schemeClr val="bg1">
                    <a:lumMod val="95000"/>
                    <a:lumOff val="5000"/>
                  </a:schemeClr>
                </a:solidFill>
              </a:rPr>
              <a:t>In the path of </a:t>
            </a:r>
            <a:r>
              <a:rPr lang="en-US" b="1" i="1" dirty="0" smtClean="0">
                <a:solidFill>
                  <a:schemeClr val="bg1">
                    <a:lumMod val="95000"/>
                    <a:lumOff val="5000"/>
                  </a:schemeClr>
                </a:solidFill>
                <a:latin typeface="Papyrus" pitchFamily="66" charset="0"/>
              </a:rPr>
              <a:t>Tao</a:t>
            </a:r>
            <a:r>
              <a:rPr lang="en-US" i="1" dirty="0" smtClean="0">
                <a:solidFill>
                  <a:schemeClr val="bg1">
                    <a:lumMod val="95000"/>
                    <a:lumOff val="5000"/>
                  </a:schemeClr>
                </a:solidFill>
              </a:rPr>
              <a:t>, welcome new realms beyond ever seen or knew.  From the formless, we invite all consciousness into a pool of flowing naturalness.  </a:t>
            </a:r>
          </a:p>
          <a:p>
            <a:endParaRPr lang="en-US" i="1" dirty="0" smtClean="0">
              <a:solidFill>
                <a:schemeClr val="bg1">
                  <a:lumMod val="95000"/>
                  <a:lumOff val="5000"/>
                </a:schemeClr>
              </a:solidFill>
            </a:endParaRPr>
          </a:p>
          <a:p>
            <a:r>
              <a:rPr lang="en-US" i="1" dirty="0" smtClean="0">
                <a:solidFill>
                  <a:schemeClr val="bg1">
                    <a:lumMod val="95000"/>
                    <a:lumOff val="5000"/>
                  </a:schemeClr>
                </a:solidFill>
              </a:rPr>
              <a:t>    In </a:t>
            </a:r>
            <a:r>
              <a:rPr lang="en-US" i="1" dirty="0">
                <a:solidFill>
                  <a:schemeClr val="bg1">
                    <a:lumMod val="95000"/>
                    <a:lumOff val="5000"/>
                  </a:schemeClr>
                </a:solidFill>
              </a:rPr>
              <a:t>these </a:t>
            </a:r>
            <a:r>
              <a:rPr lang="en-US" i="1" dirty="0" smtClean="0">
                <a:solidFill>
                  <a:schemeClr val="bg1">
                    <a:lumMod val="95000"/>
                    <a:lumOff val="5000"/>
                  </a:schemeClr>
                </a:solidFill>
              </a:rPr>
              <a:t>natural </a:t>
            </a:r>
            <a:r>
              <a:rPr lang="en-US" i="1" dirty="0">
                <a:solidFill>
                  <a:schemeClr val="bg1">
                    <a:lumMod val="95000"/>
                    <a:lumOff val="5000"/>
                  </a:schemeClr>
                </a:solidFill>
              </a:rPr>
              <a:t>states, not only does wisdom flows intrinsically abundant, we </a:t>
            </a:r>
            <a:r>
              <a:rPr lang="en-US" i="1" dirty="0" smtClean="0">
                <a:solidFill>
                  <a:schemeClr val="bg1">
                    <a:lumMod val="95000"/>
                    <a:lumOff val="5000"/>
                  </a:schemeClr>
                </a:solidFill>
              </a:rPr>
              <a:t>also get </a:t>
            </a:r>
            <a:r>
              <a:rPr lang="en-US" i="1" dirty="0">
                <a:solidFill>
                  <a:schemeClr val="bg1">
                    <a:lumMod val="95000"/>
                    <a:lumOff val="5000"/>
                  </a:schemeClr>
                </a:solidFill>
              </a:rPr>
              <a:t>to grant </a:t>
            </a:r>
            <a:r>
              <a:rPr lang="en-US" i="1" dirty="0" smtClean="0">
                <a:solidFill>
                  <a:schemeClr val="bg1">
                    <a:lumMod val="95000"/>
                    <a:lumOff val="5000"/>
                  </a:schemeClr>
                </a:solidFill>
              </a:rPr>
              <a:t>the awe </a:t>
            </a:r>
            <a:r>
              <a:rPr lang="en-US" i="1" dirty="0">
                <a:solidFill>
                  <a:schemeClr val="bg1">
                    <a:lumMod val="95000"/>
                    <a:lumOff val="5000"/>
                  </a:schemeClr>
                </a:solidFill>
              </a:rPr>
              <a:t>of </a:t>
            </a:r>
            <a:r>
              <a:rPr lang="en-US" i="1" dirty="0" smtClean="0">
                <a:solidFill>
                  <a:schemeClr val="bg1">
                    <a:lumMod val="95000"/>
                    <a:lumOff val="5000"/>
                  </a:schemeClr>
                </a:solidFill>
              </a:rPr>
              <a:t>“being.”  </a:t>
            </a:r>
            <a:endParaRPr lang="en-US" i="1" dirty="0">
              <a:solidFill>
                <a:schemeClr val="bg1">
                  <a:lumMod val="95000"/>
                  <a:lumOff val="5000"/>
                </a:schemeClr>
              </a:solidFill>
            </a:endParaRPr>
          </a:p>
          <a:p>
            <a:endParaRPr lang="en-US" i="1" dirty="0">
              <a:solidFill>
                <a:schemeClr val="bg1">
                  <a:lumMod val="95000"/>
                  <a:lumOff val="5000"/>
                </a:schemeClr>
              </a:solidFill>
            </a:endParaRPr>
          </a:p>
          <a:p>
            <a:r>
              <a:rPr lang="en-US" i="1" dirty="0" smtClean="0">
                <a:solidFill>
                  <a:schemeClr val="bg1">
                    <a:lumMod val="95000"/>
                    <a:lumOff val="5000"/>
                  </a:schemeClr>
                </a:solidFill>
              </a:rPr>
              <a:t>    Life </a:t>
            </a:r>
            <a:r>
              <a:rPr lang="en-US" i="1" dirty="0">
                <a:solidFill>
                  <a:schemeClr val="bg1">
                    <a:lumMod val="95000"/>
                    <a:lumOff val="5000"/>
                  </a:schemeClr>
                </a:solidFill>
              </a:rPr>
              <a:t>is purely untouched just the way it always needs to </a:t>
            </a:r>
            <a:r>
              <a:rPr lang="en-US" i="1" dirty="0" smtClean="0">
                <a:solidFill>
                  <a:schemeClr val="bg1">
                    <a:lumMod val="95000"/>
                    <a:lumOff val="5000"/>
                  </a:schemeClr>
                </a:solidFill>
              </a:rPr>
              <a:t>be</a:t>
            </a:r>
            <a:r>
              <a:rPr lang="en-US" i="1" dirty="0">
                <a:solidFill>
                  <a:schemeClr val="bg1">
                    <a:lumMod val="95000"/>
                    <a:lumOff val="5000"/>
                  </a:schemeClr>
                </a:solidFill>
              </a:rPr>
              <a:t>, as we have finally arrived, embraced by all its excellence, the </a:t>
            </a:r>
            <a:r>
              <a:rPr lang="en-US" b="1" i="1" dirty="0">
                <a:solidFill>
                  <a:schemeClr val="bg1">
                    <a:lumMod val="85000"/>
                    <a:lumOff val="15000"/>
                  </a:schemeClr>
                </a:solidFill>
                <a:latin typeface="Papyrus" pitchFamily="66" charset="0"/>
              </a:rPr>
              <a:t>Tao</a:t>
            </a:r>
            <a:r>
              <a:rPr lang="en-US" i="1" dirty="0">
                <a:solidFill>
                  <a:schemeClr val="bg1">
                    <a:lumMod val="95000"/>
                    <a:lumOff val="5000"/>
                  </a:schemeClr>
                </a:solidFill>
              </a:rPr>
              <a:t>. </a:t>
            </a:r>
          </a:p>
        </p:txBody>
      </p:sp>
      <p:sp>
        <p:nvSpPr>
          <p:cNvPr id="4" name="Slide Number Placeholder 3"/>
          <p:cNvSpPr>
            <a:spLocks noGrp="1"/>
          </p:cNvSpPr>
          <p:nvPr>
            <p:ph type="sldNum" sz="quarter" idx="12"/>
          </p:nvPr>
        </p:nvSpPr>
        <p:spPr/>
        <p:txBody>
          <a:bodyPr/>
          <a:lstStyle/>
          <a:p>
            <a:fld id="{C26271A1-65B2-4CE3-BAF3-BAFB6C249578}" type="slidenum">
              <a:rPr lang="en-US" smtClean="0"/>
              <a:t>27</a:t>
            </a:fld>
            <a:endParaRPr lang="en-US" dirty="0"/>
          </a:p>
        </p:txBody>
      </p:sp>
    </p:spTree>
    <p:extLst>
      <p:ext uri="{BB962C8B-B14F-4D97-AF65-F5344CB8AC3E}">
        <p14:creationId xmlns:p14="http://schemas.microsoft.com/office/powerpoint/2010/main" val="2481127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t="-36000" b="-3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248400"/>
          </a:xfrm>
        </p:spPr>
        <p:txBody>
          <a:bodyPr>
            <a:normAutofit fontScale="92500" lnSpcReduction="20000"/>
          </a:bodyPr>
          <a:lstStyle/>
          <a:p>
            <a:endParaRPr lang="en-US" dirty="0" smtClean="0">
              <a:solidFill>
                <a:schemeClr val="bg1">
                  <a:lumMod val="65000"/>
                  <a:lumOff val="35000"/>
                </a:schemeClr>
              </a:solidFill>
            </a:endParaRPr>
          </a:p>
          <a:p>
            <a:pPr marL="137160" indent="0">
              <a:buNone/>
            </a:pPr>
            <a:r>
              <a:rPr lang="en-US" sz="3300" b="1" i="1" dirty="0" smtClean="0">
                <a:solidFill>
                  <a:schemeClr val="bg1"/>
                </a:solidFill>
                <a:latin typeface="Papyrus" pitchFamily="66" charset="0"/>
              </a:rPr>
              <a:t>      Sourcing Wisdom  </a:t>
            </a:r>
          </a:p>
          <a:p>
            <a:pPr marL="137160" indent="0">
              <a:buNone/>
            </a:pPr>
            <a:r>
              <a:rPr lang="en-US" sz="3200" i="1" dirty="0" smtClean="0">
                <a:solidFill>
                  <a:schemeClr val="bg1">
                    <a:lumMod val="95000"/>
                    <a:lumOff val="5000"/>
                  </a:schemeClr>
                </a:solidFill>
                <a:cs typeface="Calibri" pitchFamily="34" charset="0"/>
              </a:rPr>
              <a:t>    </a:t>
            </a:r>
          </a:p>
          <a:p>
            <a:r>
              <a:rPr lang="en-US" sz="3200" i="1" dirty="0" smtClean="0">
                <a:solidFill>
                  <a:schemeClr val="bg1">
                    <a:lumMod val="95000"/>
                    <a:lumOff val="5000"/>
                  </a:schemeClr>
                </a:solidFill>
                <a:cs typeface="Calibri" pitchFamily="34" charset="0"/>
              </a:rPr>
              <a:t>Consider the heart a direct route to sustain our                                                                                                   own nature.  Notice if you land into the ease of heart  or do you work the longest route from your mind during your active day</a:t>
            </a:r>
            <a:r>
              <a:rPr lang="en-US" sz="2600" i="1" dirty="0" smtClean="0">
                <a:solidFill>
                  <a:schemeClr val="bg1"/>
                </a:solidFill>
                <a:latin typeface="Antigoni" pitchFamily="34" charset="0"/>
              </a:rPr>
              <a:t>? </a:t>
            </a:r>
            <a:r>
              <a:rPr lang="en-US" sz="3200" i="1" dirty="0" smtClean="0">
                <a:solidFill>
                  <a:schemeClr val="bg1">
                    <a:lumMod val="95000"/>
                    <a:lumOff val="5000"/>
                  </a:schemeClr>
                </a:solidFill>
                <a:cs typeface="Calibri" pitchFamily="34" charset="0"/>
              </a:rPr>
              <a:t> </a:t>
            </a:r>
          </a:p>
          <a:p>
            <a:endParaRPr lang="en-US" sz="3200" i="1" dirty="0" smtClean="0">
              <a:solidFill>
                <a:schemeClr val="bg1">
                  <a:lumMod val="95000"/>
                  <a:lumOff val="5000"/>
                </a:schemeClr>
              </a:solidFill>
              <a:cs typeface="Calibri" pitchFamily="34" charset="0"/>
            </a:endParaRPr>
          </a:p>
          <a:p>
            <a:r>
              <a:rPr lang="en-US" sz="3200" i="1" dirty="0" smtClean="0">
                <a:solidFill>
                  <a:schemeClr val="bg1">
                    <a:lumMod val="95000"/>
                    <a:lumOff val="5000"/>
                  </a:schemeClr>
                </a:solidFill>
                <a:cs typeface="Calibri" pitchFamily="34" charset="0"/>
              </a:rPr>
              <a:t>If </a:t>
            </a:r>
            <a:r>
              <a:rPr lang="en-US" sz="3200" i="1" dirty="0">
                <a:solidFill>
                  <a:schemeClr val="bg1">
                    <a:lumMod val="95000"/>
                    <a:lumOff val="5000"/>
                  </a:schemeClr>
                </a:solidFill>
                <a:cs typeface="Calibri" pitchFamily="34" charset="0"/>
              </a:rPr>
              <a:t>you are asking what this question means, then it is the mind at work, and if not, then you are likely having serendipity of heartfelt magic.  </a:t>
            </a:r>
            <a:r>
              <a:rPr lang="en-US" sz="3200" i="1" dirty="0" smtClean="0">
                <a:solidFill>
                  <a:schemeClr val="bg1">
                    <a:lumMod val="95000"/>
                    <a:lumOff val="5000"/>
                  </a:schemeClr>
                </a:solidFill>
                <a:cs typeface="Calibri" pitchFamily="34" charset="0"/>
              </a:rPr>
              <a:t> </a:t>
            </a:r>
          </a:p>
          <a:p>
            <a:endParaRPr lang="en-US" sz="3200" i="1" dirty="0">
              <a:solidFill>
                <a:schemeClr val="bg1">
                  <a:lumMod val="95000"/>
                  <a:lumOff val="5000"/>
                </a:schemeClr>
              </a:solidFill>
              <a:cs typeface="Calibri" pitchFamily="34" charset="0"/>
            </a:endParaRPr>
          </a:p>
          <a:p>
            <a:r>
              <a:rPr lang="en-US" sz="3200" i="1" dirty="0" smtClean="0">
                <a:solidFill>
                  <a:schemeClr val="bg1">
                    <a:lumMod val="95000"/>
                    <a:lumOff val="5000"/>
                  </a:schemeClr>
                </a:solidFill>
                <a:cs typeface="Calibri" pitchFamily="34" charset="0"/>
              </a:rPr>
              <a:t>Keep noticing by simply navigating through your experience and observe if you are at freedom or not</a:t>
            </a:r>
            <a:r>
              <a:rPr lang="en-US" sz="2600" i="1" dirty="0" smtClean="0">
                <a:solidFill>
                  <a:schemeClr val="bg1"/>
                </a:solidFill>
                <a:latin typeface="Antigoni" pitchFamily="34" charset="0"/>
              </a:rPr>
              <a:t>?</a:t>
            </a:r>
            <a:r>
              <a:rPr lang="en-US" sz="3200" i="1" dirty="0" smtClean="0">
                <a:solidFill>
                  <a:schemeClr val="bg1">
                    <a:lumMod val="95000"/>
                    <a:lumOff val="5000"/>
                  </a:schemeClr>
                </a:solidFill>
                <a:latin typeface="Calibri" pitchFamily="34" charset="0"/>
                <a:cs typeface="Calibri" pitchFamily="34" charset="0"/>
              </a:rPr>
              <a:t>  </a:t>
            </a:r>
          </a:p>
          <a:p>
            <a:endParaRPr lang="en-US" sz="3200" i="1" dirty="0" smtClean="0">
              <a:solidFill>
                <a:schemeClr val="bg1">
                  <a:lumMod val="95000"/>
                  <a:lumOff val="5000"/>
                </a:schemeClr>
              </a:solidFill>
              <a:latin typeface="Calibri" pitchFamily="34" charset="0"/>
              <a:cs typeface="Calibri" pitchFamily="34" charset="0"/>
            </a:endParaRPr>
          </a:p>
          <a:p>
            <a:endParaRPr lang="en-US" sz="3200" i="1" dirty="0">
              <a:solidFill>
                <a:schemeClr val="bg1">
                  <a:lumMod val="95000"/>
                  <a:lumOff val="5000"/>
                </a:schemeClr>
              </a:solidFill>
              <a:latin typeface="Calibri" pitchFamily="34" charset="0"/>
              <a:cs typeface="Calibri" pitchFamily="34" charset="0"/>
            </a:endParaRPr>
          </a:p>
          <a:p>
            <a:endParaRPr lang="en-US" dirty="0">
              <a:solidFill>
                <a:schemeClr val="bg1">
                  <a:lumMod val="65000"/>
                  <a:lumOff val="3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28</a:t>
            </a:fld>
            <a:endParaRPr lang="en-US" dirty="0"/>
          </a:p>
        </p:txBody>
      </p:sp>
    </p:spTree>
    <p:extLst>
      <p:ext uri="{BB962C8B-B14F-4D97-AF65-F5344CB8AC3E}">
        <p14:creationId xmlns:p14="http://schemas.microsoft.com/office/powerpoint/2010/main" val="1053368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l="-7000" t="13000" b="-3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248400"/>
          </a:xfrm>
        </p:spPr>
        <p:txBody>
          <a:bodyPr>
            <a:normAutofit lnSpcReduction="10000"/>
          </a:bodyPr>
          <a:lstStyle/>
          <a:p>
            <a:r>
              <a:rPr lang="en-US" sz="3500" b="1" i="1" dirty="0" smtClean="0">
                <a:solidFill>
                  <a:schemeClr val="bg1"/>
                </a:solidFill>
                <a:latin typeface="Papyrus" pitchFamily="66" charset="0"/>
              </a:rPr>
              <a:t>Direction  to Tao’s  Path </a:t>
            </a:r>
          </a:p>
          <a:p>
            <a:pPr lvl="0"/>
            <a:endParaRPr lang="en-US" sz="2400" dirty="0" smtClean="0">
              <a:solidFill>
                <a:schemeClr val="bg1">
                  <a:lumMod val="75000"/>
                  <a:lumOff val="25000"/>
                </a:schemeClr>
              </a:solidFill>
            </a:endParaRPr>
          </a:p>
          <a:p>
            <a:pPr lvl="0"/>
            <a:r>
              <a:rPr lang="en-US" i="1" dirty="0" smtClean="0">
                <a:solidFill>
                  <a:schemeClr val="bg1">
                    <a:lumMod val="75000"/>
                    <a:lumOff val="25000"/>
                  </a:schemeClr>
                </a:solidFill>
              </a:rPr>
              <a:t>Have you ever made plans heading in one direction, yet comfortably finding yourself going somewhere else</a:t>
            </a:r>
            <a:r>
              <a:rPr lang="en-US" i="1" dirty="0" smtClean="0">
                <a:solidFill>
                  <a:schemeClr val="bg1">
                    <a:lumMod val="75000"/>
                    <a:lumOff val="25000"/>
                  </a:schemeClr>
                </a:solidFill>
                <a:latin typeface="Antigoni" pitchFamily="34" charset="0"/>
              </a:rPr>
              <a:t>?</a:t>
            </a:r>
            <a:r>
              <a:rPr lang="en-US" i="1" dirty="0" smtClean="0">
                <a:solidFill>
                  <a:schemeClr val="bg1">
                    <a:lumMod val="75000"/>
                    <a:lumOff val="25000"/>
                  </a:schemeClr>
                </a:solidFill>
              </a:rPr>
              <a:t> </a:t>
            </a:r>
          </a:p>
          <a:p>
            <a:pPr lvl="0"/>
            <a:endParaRPr lang="en-US" i="1" dirty="0">
              <a:solidFill>
                <a:schemeClr val="bg1">
                  <a:lumMod val="75000"/>
                  <a:lumOff val="25000"/>
                </a:schemeClr>
              </a:solidFill>
            </a:endParaRPr>
          </a:p>
          <a:p>
            <a:pPr lvl="0"/>
            <a:r>
              <a:rPr lang="en-US" i="1" dirty="0" smtClean="0">
                <a:solidFill>
                  <a:schemeClr val="bg1">
                    <a:lumMod val="75000"/>
                    <a:lumOff val="25000"/>
                  </a:schemeClr>
                </a:solidFill>
              </a:rPr>
              <a:t>Give some examples from before where it actually worked to your true advantage of forming these great surprises. </a:t>
            </a:r>
          </a:p>
          <a:p>
            <a:pPr lvl="0"/>
            <a:endParaRPr lang="en-US" i="1" dirty="0">
              <a:solidFill>
                <a:schemeClr val="bg1">
                  <a:lumMod val="75000"/>
                  <a:lumOff val="25000"/>
                </a:schemeClr>
              </a:solidFill>
            </a:endParaRPr>
          </a:p>
          <a:p>
            <a:r>
              <a:rPr lang="en-US" i="1" dirty="0">
                <a:solidFill>
                  <a:schemeClr val="bg1">
                    <a:lumMod val="75000"/>
                    <a:lumOff val="25000"/>
                  </a:schemeClr>
                </a:solidFill>
              </a:rPr>
              <a:t>After seeing this vision, can you welcome more surprises and relish risk?  </a:t>
            </a:r>
            <a:r>
              <a:rPr lang="en-US" i="1" dirty="0" smtClean="0">
                <a:solidFill>
                  <a:schemeClr val="bg1">
                    <a:lumMod val="75000"/>
                    <a:lumOff val="25000"/>
                  </a:schemeClr>
                </a:solidFill>
              </a:rPr>
              <a:t>Continue </a:t>
            </a:r>
            <a:r>
              <a:rPr lang="en-US" i="1" dirty="0">
                <a:solidFill>
                  <a:schemeClr val="bg1">
                    <a:lumMod val="75000"/>
                    <a:lumOff val="25000"/>
                  </a:schemeClr>
                </a:solidFill>
              </a:rPr>
              <a:t>to raise your stakes by setting yourself apart and follow a new edge that speaks to you.  </a:t>
            </a:r>
          </a:p>
          <a:p>
            <a:pPr lvl="0"/>
            <a:endParaRPr lang="en-US" i="1" dirty="0" smtClean="0">
              <a:solidFill>
                <a:schemeClr val="bg1">
                  <a:lumMod val="75000"/>
                  <a:lumOff val="25000"/>
                </a:schemeClr>
              </a:solidFill>
              <a:latin typeface="Antigoni" pitchFamily="34" charset="0"/>
            </a:endParaRPr>
          </a:p>
          <a:p>
            <a:endParaRPr lang="en-US" dirty="0">
              <a:solidFill>
                <a:schemeClr val="bg1">
                  <a:lumMod val="75000"/>
                  <a:lumOff val="2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29</a:t>
            </a:fld>
            <a:endParaRPr lang="en-US" dirty="0"/>
          </a:p>
        </p:txBody>
      </p:sp>
    </p:spTree>
    <p:extLst>
      <p:ext uri="{BB962C8B-B14F-4D97-AF65-F5344CB8AC3E}">
        <p14:creationId xmlns:p14="http://schemas.microsoft.com/office/powerpoint/2010/main" val="63724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bwMode="auto">
          <a:xfrm>
            <a:off x="762000" y="1219200"/>
            <a:ext cx="8229600" cy="1828800"/>
          </a:xfrm>
        </p:spPr>
        <p:txBody>
          <a:bodyPr>
            <a:normAutofit fontScale="90000"/>
          </a:bodyPr>
          <a:lstStyle/>
          <a:p>
            <a:pPr algn="l"/>
            <a:r>
              <a:rPr lang="en-US" b="1" i="1" dirty="0">
                <a:solidFill>
                  <a:schemeClr val="bg1"/>
                </a:solidFill>
              </a:rPr>
              <a:t> </a:t>
            </a:r>
            <a:r>
              <a:rPr lang="en-US" b="1" i="1" dirty="0" smtClean="0">
                <a:solidFill>
                  <a:schemeClr val="bg1"/>
                </a:solidFill>
              </a:rPr>
              <a:t>  </a:t>
            </a:r>
            <a:r>
              <a:rPr lang="en-US" sz="5300" i="1" cap="none" dirty="0" smtClean="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t>Accidental </a:t>
            </a:r>
            <a:r>
              <a:rPr lang="en-US" sz="5300" i="1" cap="none" dirty="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t>Wisdom </a:t>
            </a:r>
            <a:r>
              <a:rPr lang="en-US" sz="5300" i="1" cap="none" dirty="0" smtClean="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t/>
            </a:r>
            <a:br>
              <a:rPr lang="en-US" sz="5300" i="1" cap="none" dirty="0" smtClean="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br>
            <a:r>
              <a:rPr lang="en-US" sz="5300" i="1" cap="none" dirty="0" smtClean="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t>                  to </a:t>
            </a:r>
            <a:r>
              <a:rPr lang="en-US" sz="5300" i="1" cap="none" dirty="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t>Unlocking the Tao</a:t>
            </a:r>
            <a:r>
              <a:rPr lang="en-US" i="1" cap="none" dirty="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t> </a:t>
            </a:r>
            <a:r>
              <a:rPr lang="en-US" sz="5300" i="1" cap="none" dirty="0" smtClean="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t/>
            </a:r>
            <a:br>
              <a:rPr lang="en-US" sz="5300" i="1" cap="none" dirty="0" smtClean="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br>
            <a:r>
              <a:rPr lang="en-US" sz="5300" i="1" cap="none" dirty="0" smtClean="0">
                <a:ln w="12700">
                  <a:solidFill>
                    <a:schemeClr val="tx2">
                      <a:satMod val="155000"/>
                    </a:schemeClr>
                  </a:solidFill>
                  <a:prstDash val="solid"/>
                </a:ln>
                <a:solidFill>
                  <a:schemeClr val="bg1">
                    <a:lumMod val="85000"/>
                    <a:lumOff val="15000"/>
                  </a:schemeClr>
                </a:solidFill>
                <a:effectLst>
                  <a:outerShdw blurRad="41275" dist="20320" dir="1800000" algn="tl" rotWithShape="0">
                    <a:srgbClr val="000000">
                      <a:alpha val="40000"/>
                    </a:srgbClr>
                  </a:outerShdw>
                </a:effectLst>
              </a:rPr>
              <a:t>                       </a:t>
            </a:r>
            <a:r>
              <a:rPr lang="en-US" dirty="0"/>
              <a:t/>
            </a:r>
            <a:br>
              <a:rPr lang="en-US" dirty="0"/>
            </a:br>
            <a:endParaRPr lang="en-US" dirty="0"/>
          </a:p>
        </p:txBody>
      </p:sp>
      <p:sp>
        <p:nvSpPr>
          <p:cNvPr id="3" name="Subtitle 2"/>
          <p:cNvSpPr>
            <a:spLocks noGrp="1"/>
          </p:cNvSpPr>
          <p:nvPr>
            <p:ph type="subTitle" idx="1"/>
          </p:nvPr>
        </p:nvSpPr>
        <p:spPr>
          <a:xfrm>
            <a:off x="533400" y="4038600"/>
            <a:ext cx="5867400" cy="1371600"/>
          </a:xfrm>
        </p:spPr>
        <p:txBody>
          <a:bodyPr>
            <a:normAutofit/>
          </a:bodyPr>
          <a:lstStyle/>
          <a:p>
            <a:endParaRPr lang="en-US" sz="2600" b="1" i="1" dirty="0" smtClean="0">
              <a:solidFill>
                <a:schemeClr val="bg1">
                  <a:lumMod val="85000"/>
                  <a:lumOff val="15000"/>
                </a:schemeClr>
              </a:solidFill>
            </a:endParaRPr>
          </a:p>
          <a:p>
            <a:r>
              <a:rPr lang="en-US" sz="2600" b="1" i="1" dirty="0" smtClean="0">
                <a:solidFill>
                  <a:schemeClr val="bg1">
                    <a:lumMod val="65000"/>
                    <a:lumOff val="35000"/>
                  </a:schemeClr>
                </a:solidFill>
              </a:rPr>
              <a:t>Follow Knowing Without Reason</a:t>
            </a:r>
            <a:endParaRPr lang="en-US" sz="1500" b="1" i="1" dirty="0" smtClean="0">
              <a:solidFill>
                <a:schemeClr val="bg1">
                  <a:lumMod val="65000"/>
                  <a:lumOff val="35000"/>
                </a:schemeClr>
              </a:solidFill>
            </a:endParaRPr>
          </a:p>
          <a:p>
            <a:pPr lvl="0"/>
            <a:r>
              <a:rPr lang="en-US" sz="1800" b="1" i="1" dirty="0" smtClean="0">
                <a:solidFill>
                  <a:schemeClr val="bg1">
                    <a:lumMod val="85000"/>
                    <a:lumOff val="15000"/>
                  </a:schemeClr>
                </a:solidFill>
              </a:rPr>
              <a:t>By John Salat  </a:t>
            </a:r>
            <a:r>
              <a:rPr lang="en-US" sz="900" i="1" dirty="0">
                <a:solidFill>
                  <a:schemeClr val="bg1">
                    <a:lumMod val="75000"/>
                    <a:lumOff val="25000"/>
                  </a:schemeClr>
                </a:solidFill>
              </a:rPr>
              <a:t>Copyright © 2012 John Salat, All rights reserved.</a:t>
            </a:r>
            <a:endParaRPr lang="en-US" sz="900" dirty="0">
              <a:solidFill>
                <a:schemeClr val="bg1">
                  <a:lumMod val="75000"/>
                  <a:lumOff val="25000"/>
                </a:schemeClr>
              </a:solidFill>
            </a:endParaRPr>
          </a:p>
          <a:p>
            <a:endParaRPr lang="en-US" sz="900" dirty="0">
              <a:solidFill>
                <a:schemeClr val="bg1">
                  <a:lumMod val="75000"/>
                  <a:lumOff val="25000"/>
                </a:schemeClr>
              </a:solidFill>
            </a:endParaRPr>
          </a:p>
        </p:txBody>
      </p:sp>
      <p:sp>
        <p:nvSpPr>
          <p:cNvPr id="7" name="Slide Number Placeholder 6"/>
          <p:cNvSpPr>
            <a:spLocks noGrp="1"/>
          </p:cNvSpPr>
          <p:nvPr>
            <p:ph type="sldNum" sz="quarter" idx="12"/>
          </p:nvPr>
        </p:nvSpPr>
        <p:spPr/>
        <p:txBody>
          <a:bodyPr/>
          <a:lstStyle/>
          <a:p>
            <a:fld id="{C26271A1-65B2-4CE3-BAF3-BAFB6C249578}" type="slidenum">
              <a:rPr lang="en-US" smtClean="0"/>
              <a:t>3</a:t>
            </a:fld>
            <a:endParaRPr lang="en-US" dirty="0"/>
          </a:p>
        </p:txBody>
      </p:sp>
    </p:spTree>
    <p:extLst>
      <p:ext uri="{BB962C8B-B14F-4D97-AF65-F5344CB8AC3E}">
        <p14:creationId xmlns:p14="http://schemas.microsoft.com/office/powerpoint/2010/main" val="6105101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t="-49000" b="-4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248400"/>
          </a:xfrm>
        </p:spPr>
        <p:txBody>
          <a:bodyPr>
            <a:normAutofit fontScale="92500" lnSpcReduction="10000"/>
          </a:bodyPr>
          <a:lstStyle/>
          <a:p>
            <a:pPr marL="137160" lvl="0" indent="0">
              <a:buNone/>
            </a:pPr>
            <a:r>
              <a:rPr lang="en-US" sz="3500" b="1" i="1" dirty="0" smtClean="0">
                <a:solidFill>
                  <a:schemeClr val="bg1"/>
                </a:solidFill>
                <a:latin typeface="Papyrus" pitchFamily="66" charset="0"/>
              </a:rPr>
              <a:t>Paradigm  Opening Into Tao</a:t>
            </a:r>
            <a:endParaRPr lang="en-US" i="1" dirty="0">
              <a:solidFill>
                <a:schemeClr val="bg1"/>
              </a:solidFill>
            </a:endParaRPr>
          </a:p>
          <a:p>
            <a:pPr marL="137160" indent="0">
              <a:buNone/>
            </a:pPr>
            <a:r>
              <a:rPr lang="en-US" i="1" dirty="0">
                <a:solidFill>
                  <a:schemeClr val="bg1"/>
                </a:solidFill>
              </a:rPr>
              <a:t>Our internal language builds a reality so that when we continue with what we say, paradigms never change. </a:t>
            </a:r>
          </a:p>
          <a:p>
            <a:pPr marL="137160" indent="0">
              <a:buNone/>
            </a:pPr>
            <a:endParaRPr lang="en-US" i="1" dirty="0">
              <a:solidFill>
                <a:schemeClr val="bg1"/>
              </a:solidFill>
            </a:endParaRPr>
          </a:p>
          <a:p>
            <a:pPr marL="137160" indent="0">
              <a:buNone/>
            </a:pPr>
            <a:r>
              <a:rPr lang="en-US" i="1" dirty="0" smtClean="0">
                <a:solidFill>
                  <a:schemeClr val="bg1"/>
                </a:solidFill>
              </a:rPr>
              <a:t>Our </a:t>
            </a:r>
            <a:r>
              <a:rPr lang="en-US" i="1" dirty="0">
                <a:solidFill>
                  <a:schemeClr val="bg1"/>
                </a:solidFill>
              </a:rPr>
              <a:t>mind filters like a search engine as well. </a:t>
            </a:r>
            <a:r>
              <a:rPr lang="en-US" i="1" dirty="0" smtClean="0">
                <a:solidFill>
                  <a:schemeClr val="bg1"/>
                </a:solidFill>
              </a:rPr>
              <a:t> Notice </a:t>
            </a:r>
            <a:r>
              <a:rPr lang="en-US" i="1" dirty="0">
                <a:solidFill>
                  <a:schemeClr val="bg1"/>
                </a:solidFill>
              </a:rPr>
              <a:t>when you search key words on the internet such as “optimism” or “skepticism</a:t>
            </a:r>
            <a:r>
              <a:rPr lang="en-US" i="1" dirty="0" smtClean="0">
                <a:solidFill>
                  <a:schemeClr val="bg1"/>
                </a:solidFill>
              </a:rPr>
              <a:t>” on any subject </a:t>
            </a:r>
            <a:r>
              <a:rPr lang="en-US" i="1" dirty="0">
                <a:solidFill>
                  <a:schemeClr val="bg1"/>
                </a:solidFill>
              </a:rPr>
              <a:t>how you will immediately find both subjects equally contested. </a:t>
            </a:r>
          </a:p>
          <a:p>
            <a:pPr marL="137160" indent="0">
              <a:buNone/>
            </a:pPr>
            <a:endParaRPr lang="en-US" i="1" dirty="0">
              <a:solidFill>
                <a:schemeClr val="bg1"/>
              </a:solidFill>
            </a:endParaRPr>
          </a:p>
          <a:p>
            <a:pPr marL="137160" indent="0">
              <a:buNone/>
            </a:pPr>
            <a:r>
              <a:rPr lang="en-US" i="1" dirty="0" smtClean="0">
                <a:solidFill>
                  <a:schemeClr val="bg1"/>
                </a:solidFill>
              </a:rPr>
              <a:t>Notice the </a:t>
            </a:r>
            <a:r>
              <a:rPr lang="en-US" i="1" dirty="0">
                <a:solidFill>
                  <a:schemeClr val="bg1"/>
                </a:solidFill>
              </a:rPr>
              <a:t>mind also searches evidence to find whatever it wants to justify as truth and secure being right about something</a:t>
            </a:r>
            <a:r>
              <a:rPr lang="en-US" i="1" dirty="0" smtClean="0">
                <a:solidFill>
                  <a:schemeClr val="bg1"/>
                </a:solidFill>
              </a:rPr>
              <a:t>.  On this note, let's </a:t>
            </a:r>
            <a:r>
              <a:rPr lang="en-US" i="1" dirty="0">
                <a:solidFill>
                  <a:schemeClr val="bg1"/>
                </a:solidFill>
              </a:rPr>
              <a:t>alter your paradigm that has previously run you obsolete.  </a:t>
            </a:r>
            <a:r>
              <a:rPr lang="en-US" i="1" dirty="0" smtClean="0">
                <a:solidFill>
                  <a:schemeClr val="bg1"/>
                </a:solidFill>
              </a:rPr>
              <a:t>So, if </a:t>
            </a:r>
            <a:r>
              <a:rPr lang="en-US" i="1" dirty="0">
                <a:solidFill>
                  <a:schemeClr val="bg1"/>
                </a:solidFill>
              </a:rPr>
              <a:t>you </a:t>
            </a:r>
            <a:r>
              <a:rPr lang="en-US" i="1" dirty="0" smtClean="0">
                <a:solidFill>
                  <a:schemeClr val="bg1"/>
                </a:solidFill>
              </a:rPr>
              <a:t>really want </a:t>
            </a:r>
            <a:r>
              <a:rPr lang="en-US" i="1" dirty="0">
                <a:solidFill>
                  <a:schemeClr val="bg1"/>
                </a:solidFill>
              </a:rPr>
              <a:t>to change direction to serve a clearer power of intentions, what specifically might that be</a:t>
            </a:r>
            <a:r>
              <a:rPr lang="en-US" i="1" dirty="0">
                <a:solidFill>
                  <a:schemeClr val="bg1"/>
                </a:solidFill>
                <a:latin typeface="Antigoni" pitchFamily="34" charset="0"/>
              </a:rPr>
              <a:t>?</a:t>
            </a:r>
            <a:r>
              <a:rPr lang="en-US" i="1" dirty="0">
                <a:solidFill>
                  <a:schemeClr val="bg1"/>
                </a:solidFill>
              </a:rPr>
              <a:t> </a:t>
            </a:r>
          </a:p>
          <a:p>
            <a:pPr marL="137160" indent="0">
              <a:buNone/>
            </a:pPr>
            <a:endParaRPr lang="en-US" dirty="0">
              <a:solidFill>
                <a:schemeClr val="bg1"/>
              </a:solidFill>
            </a:endParaRPr>
          </a:p>
          <a:p>
            <a:pPr marL="137160" indent="0">
              <a:buNone/>
            </a:pPr>
            <a:endParaRPr lang="en-US" i="1" dirty="0">
              <a:solidFill>
                <a:schemeClr val="bg1">
                  <a:lumMod val="65000"/>
                  <a:lumOff val="35000"/>
                </a:schemeClr>
              </a:solidFill>
            </a:endParaRPr>
          </a:p>
          <a:p>
            <a:pPr marL="137160" lvl="0" indent="0">
              <a:buNone/>
            </a:pPr>
            <a:endParaRPr lang="en-US" i="1" dirty="0" smtClean="0">
              <a:solidFill>
                <a:schemeClr val="bg1"/>
              </a:solidFill>
            </a:endParaRPr>
          </a:p>
          <a:p>
            <a:pPr marL="137160" lvl="0" indent="0">
              <a:buNone/>
            </a:pPr>
            <a:endParaRPr lang="en-US" i="1" dirty="0">
              <a:solidFill>
                <a:schemeClr val="bg1"/>
              </a:solidFill>
              <a:latin typeface="Antigoni" pitchFamily="34" charset="0"/>
            </a:endParaRPr>
          </a:p>
          <a:p>
            <a:pPr marL="137160" indent="0">
              <a:buNone/>
            </a:pPr>
            <a:endParaRPr lang="en-US" dirty="0">
              <a:solidFill>
                <a:schemeClr val="bg1"/>
              </a:solidFill>
            </a:endParaRPr>
          </a:p>
          <a:p>
            <a:endParaRPr lang="en-US" sz="2400" b="1" i="1" dirty="0">
              <a:solidFill>
                <a:schemeClr val="bg1">
                  <a:lumMod val="65000"/>
                  <a:lumOff val="35000"/>
                </a:schemeClr>
              </a:solidFill>
            </a:endParaRPr>
          </a:p>
          <a:p>
            <a:endParaRPr lang="en-US" dirty="0">
              <a:solidFill>
                <a:schemeClr val="bg1">
                  <a:lumMod val="65000"/>
                  <a:lumOff val="3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30</a:t>
            </a:fld>
            <a:endParaRPr lang="en-US" dirty="0"/>
          </a:p>
        </p:txBody>
      </p:sp>
    </p:spTree>
    <p:extLst>
      <p:ext uri="{BB962C8B-B14F-4D97-AF65-F5344CB8AC3E}">
        <p14:creationId xmlns:p14="http://schemas.microsoft.com/office/powerpoint/2010/main" val="359535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l="17000" t="-98000" r="-85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248400"/>
          </a:xfrm>
        </p:spPr>
        <p:txBody>
          <a:bodyPr>
            <a:normAutofit/>
          </a:bodyPr>
          <a:lstStyle/>
          <a:p>
            <a:endParaRPr lang="en-US" dirty="0" smtClean="0">
              <a:solidFill>
                <a:schemeClr val="bg1">
                  <a:lumMod val="65000"/>
                  <a:lumOff val="35000"/>
                </a:schemeClr>
              </a:solidFill>
            </a:endParaRPr>
          </a:p>
          <a:p>
            <a:pPr lvl="0"/>
            <a:r>
              <a:rPr lang="en-US" b="1" i="1" dirty="0" smtClean="0">
                <a:solidFill>
                  <a:schemeClr val="bg1"/>
                </a:solidFill>
                <a:latin typeface="Papyrus" pitchFamily="66" charset="0"/>
              </a:rPr>
              <a:t>During this week, take Tao’s Wisdom out there</a:t>
            </a:r>
          </a:p>
          <a:p>
            <a:pPr lvl="0"/>
            <a:r>
              <a:rPr lang="en-US" sz="2400" i="1" dirty="0" smtClean="0">
                <a:solidFill>
                  <a:schemeClr val="bg1"/>
                </a:solidFill>
              </a:rPr>
              <a:t>   Start </a:t>
            </a:r>
            <a:r>
              <a:rPr lang="en-US" sz="2400" i="1" dirty="0">
                <a:solidFill>
                  <a:schemeClr val="bg1"/>
                </a:solidFill>
              </a:rPr>
              <a:t>being the creation of your thoughts rather them designing you</a:t>
            </a:r>
            <a:r>
              <a:rPr lang="en-US" sz="2400" i="1" dirty="0" smtClean="0">
                <a:solidFill>
                  <a:schemeClr val="bg1"/>
                </a:solidFill>
              </a:rPr>
              <a:t>.   Look </a:t>
            </a:r>
            <a:r>
              <a:rPr lang="en-US" sz="2400" i="1" dirty="0">
                <a:solidFill>
                  <a:schemeClr val="bg1"/>
                </a:solidFill>
              </a:rPr>
              <a:t>what mostly inspires </a:t>
            </a:r>
            <a:r>
              <a:rPr lang="en-US" sz="2400" i="1" dirty="0" smtClean="0">
                <a:solidFill>
                  <a:schemeClr val="bg1"/>
                </a:solidFill>
              </a:rPr>
              <a:t>you</a:t>
            </a:r>
            <a:r>
              <a:rPr lang="en-US" sz="2400" i="1" dirty="0" smtClean="0">
                <a:solidFill>
                  <a:schemeClr val="bg1"/>
                </a:solidFill>
                <a:latin typeface="Antigoni" pitchFamily="34" charset="0"/>
              </a:rPr>
              <a:t>?</a:t>
            </a:r>
            <a:r>
              <a:rPr lang="en-US" sz="2400" i="1" dirty="0" smtClean="0">
                <a:solidFill>
                  <a:schemeClr val="bg1"/>
                </a:solidFill>
              </a:rPr>
              <a:t>   What </a:t>
            </a:r>
            <a:r>
              <a:rPr lang="en-US" sz="2400" i="1" dirty="0">
                <a:solidFill>
                  <a:schemeClr val="bg1"/>
                </a:solidFill>
              </a:rPr>
              <a:t>creations enthuse you the most </a:t>
            </a:r>
            <a:r>
              <a:rPr lang="en-US" sz="2400" i="1" dirty="0" smtClean="0">
                <a:solidFill>
                  <a:schemeClr val="bg1"/>
                </a:solidFill>
              </a:rPr>
              <a:t>with your possibilities</a:t>
            </a:r>
            <a:r>
              <a:rPr lang="en-US" sz="2400" i="1" dirty="0" smtClean="0">
                <a:solidFill>
                  <a:schemeClr val="bg1"/>
                </a:solidFill>
                <a:latin typeface="Antigoni" pitchFamily="34" charset="0"/>
              </a:rPr>
              <a:t>?</a:t>
            </a:r>
            <a:endParaRPr lang="en-US" sz="2400" i="1" dirty="0">
              <a:solidFill>
                <a:schemeClr val="bg1"/>
              </a:solidFill>
              <a:latin typeface="Antigoni" pitchFamily="34" charset="0"/>
            </a:endParaRPr>
          </a:p>
          <a:p>
            <a:pPr lvl="0"/>
            <a:endParaRPr lang="en-US" sz="2400" i="1" dirty="0" smtClean="0">
              <a:solidFill>
                <a:schemeClr val="bg1"/>
              </a:solidFill>
            </a:endParaRPr>
          </a:p>
          <a:p>
            <a:pPr lvl="0"/>
            <a:r>
              <a:rPr lang="en-US" sz="2400" i="1" dirty="0" smtClean="0">
                <a:solidFill>
                  <a:schemeClr val="bg1"/>
                </a:solidFill>
              </a:rPr>
              <a:t>   Every </a:t>
            </a:r>
            <a:r>
              <a:rPr lang="en-US" sz="2400" i="1" dirty="0">
                <a:solidFill>
                  <a:schemeClr val="bg1"/>
                </a:solidFill>
              </a:rPr>
              <a:t>day, pick a new </a:t>
            </a:r>
            <a:r>
              <a:rPr lang="en-US" sz="2400" i="1" dirty="0" smtClean="0">
                <a:solidFill>
                  <a:schemeClr val="bg1"/>
                </a:solidFill>
              </a:rPr>
              <a:t>activity </a:t>
            </a:r>
            <a:r>
              <a:rPr lang="en-US" sz="2400" i="1" dirty="0">
                <a:solidFill>
                  <a:schemeClr val="bg1"/>
                </a:solidFill>
              </a:rPr>
              <a:t>to play </a:t>
            </a:r>
            <a:r>
              <a:rPr lang="en-US" sz="2400" i="1" dirty="0" smtClean="0">
                <a:solidFill>
                  <a:schemeClr val="bg1"/>
                </a:solidFill>
              </a:rPr>
              <a:t>larger than yesterday’s game.  Simply </a:t>
            </a:r>
            <a:r>
              <a:rPr lang="en-US" sz="2400" i="1" dirty="0">
                <a:solidFill>
                  <a:schemeClr val="bg1"/>
                </a:solidFill>
              </a:rPr>
              <a:t>let your natural </a:t>
            </a:r>
            <a:r>
              <a:rPr lang="en-US" sz="2400" i="1" dirty="0" smtClean="0">
                <a:solidFill>
                  <a:schemeClr val="bg1"/>
                </a:solidFill>
              </a:rPr>
              <a:t>instincts </a:t>
            </a:r>
            <a:r>
              <a:rPr lang="en-US" sz="2400" i="1" dirty="0">
                <a:solidFill>
                  <a:schemeClr val="bg1"/>
                </a:solidFill>
              </a:rPr>
              <a:t>guide and </a:t>
            </a:r>
            <a:r>
              <a:rPr lang="en-US" sz="2400" i="1" dirty="0" smtClean="0">
                <a:solidFill>
                  <a:schemeClr val="bg1"/>
                </a:solidFill>
              </a:rPr>
              <a:t>cue </a:t>
            </a:r>
            <a:r>
              <a:rPr lang="en-US" sz="2400" i="1" dirty="0">
                <a:solidFill>
                  <a:schemeClr val="bg1"/>
                </a:solidFill>
              </a:rPr>
              <a:t>you </a:t>
            </a:r>
            <a:r>
              <a:rPr lang="en-US" sz="2400" i="1" dirty="0" smtClean="0">
                <a:solidFill>
                  <a:schemeClr val="bg1"/>
                </a:solidFill>
              </a:rPr>
              <a:t>through the </a:t>
            </a:r>
            <a:r>
              <a:rPr lang="en-US" sz="2400" i="1" dirty="0">
                <a:solidFill>
                  <a:schemeClr val="bg1"/>
                </a:solidFill>
              </a:rPr>
              <a:t>next moment so every day becomes fully </a:t>
            </a:r>
            <a:r>
              <a:rPr lang="en-US" sz="2400" i="1" dirty="0" smtClean="0">
                <a:solidFill>
                  <a:schemeClr val="bg1"/>
                </a:solidFill>
              </a:rPr>
              <a:t>charged.  </a:t>
            </a:r>
          </a:p>
          <a:p>
            <a:pPr lvl="0"/>
            <a:endParaRPr lang="en-US" sz="2400" i="1" dirty="0">
              <a:solidFill>
                <a:schemeClr val="bg1"/>
              </a:solidFill>
            </a:endParaRPr>
          </a:p>
          <a:p>
            <a:r>
              <a:rPr lang="en-US" sz="2400" i="1" dirty="0" smtClean="0">
                <a:solidFill>
                  <a:schemeClr val="bg1"/>
                </a:solidFill>
              </a:rPr>
              <a:t>   Keep </a:t>
            </a:r>
            <a:r>
              <a:rPr lang="en-US" sz="2400" i="1" dirty="0">
                <a:solidFill>
                  <a:schemeClr val="bg1"/>
                </a:solidFill>
              </a:rPr>
              <a:t>the traction alive each day </a:t>
            </a:r>
            <a:r>
              <a:rPr lang="en-US" sz="2400" i="1" dirty="0" smtClean="0">
                <a:solidFill>
                  <a:schemeClr val="bg1"/>
                </a:solidFill>
              </a:rPr>
              <a:t>by taking </a:t>
            </a:r>
            <a:r>
              <a:rPr lang="en-US" sz="2400" i="1" dirty="0">
                <a:solidFill>
                  <a:schemeClr val="bg1"/>
                </a:solidFill>
              </a:rPr>
              <a:t>on these </a:t>
            </a:r>
            <a:r>
              <a:rPr lang="en-US" sz="2400" i="1" dirty="0" smtClean="0">
                <a:solidFill>
                  <a:schemeClr val="bg1"/>
                </a:solidFill>
              </a:rPr>
              <a:t>new things </a:t>
            </a:r>
            <a:r>
              <a:rPr lang="en-US" sz="2400" i="1" dirty="0">
                <a:solidFill>
                  <a:schemeClr val="bg1"/>
                </a:solidFill>
              </a:rPr>
              <a:t>continually</a:t>
            </a:r>
            <a:r>
              <a:rPr lang="en-US" sz="2400" i="1" dirty="0" smtClean="0">
                <a:solidFill>
                  <a:schemeClr val="bg1"/>
                </a:solidFill>
              </a:rPr>
              <a:t>.  (Remember </a:t>
            </a:r>
            <a:r>
              <a:rPr lang="en-US" sz="2400" i="1" dirty="0">
                <a:solidFill>
                  <a:schemeClr val="bg1"/>
                </a:solidFill>
              </a:rPr>
              <a:t>staying curious leaves the aperture wide open to invent new possibilities; otherwise, mediocrity will kill all the expressive energy of what’s idling </a:t>
            </a:r>
            <a:r>
              <a:rPr lang="en-US" sz="2400" i="1" dirty="0" smtClean="0">
                <a:solidFill>
                  <a:schemeClr val="bg1"/>
                </a:solidFill>
              </a:rPr>
              <a:t>inside).</a:t>
            </a:r>
            <a:endParaRPr lang="en-US" sz="2400" i="1" dirty="0">
              <a:solidFill>
                <a:schemeClr val="bg1"/>
              </a:solidFill>
            </a:endParaRPr>
          </a:p>
          <a:p>
            <a:pPr lvl="0"/>
            <a:endParaRPr lang="en-US" sz="2400" i="1" dirty="0" smtClean="0">
              <a:solidFill>
                <a:schemeClr val="bg1"/>
              </a:solidFill>
            </a:endParaRPr>
          </a:p>
          <a:p>
            <a:endParaRPr lang="en-US" sz="2400" i="1" dirty="0" smtClean="0">
              <a:solidFill>
                <a:schemeClr val="bg1"/>
              </a:solidFill>
            </a:endParaRPr>
          </a:p>
          <a:p>
            <a:pPr lvl="0"/>
            <a:endParaRPr lang="en-US" sz="2400" dirty="0">
              <a:solidFill>
                <a:schemeClr val="bg1"/>
              </a:solidFill>
            </a:endParaRPr>
          </a:p>
          <a:p>
            <a:endParaRPr lang="en-US" sz="2400" b="1" i="1"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31</a:t>
            </a:fld>
            <a:endParaRPr lang="en-US" dirty="0"/>
          </a:p>
        </p:txBody>
      </p:sp>
    </p:spTree>
    <p:extLst>
      <p:ext uri="{BB962C8B-B14F-4D97-AF65-F5344CB8AC3E}">
        <p14:creationId xmlns:p14="http://schemas.microsoft.com/office/powerpoint/2010/main" val="3850821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48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248400"/>
          </a:xfrm>
        </p:spPr>
        <p:txBody>
          <a:bodyPr>
            <a:normAutofit fontScale="62500" lnSpcReduction="20000"/>
          </a:bodyPr>
          <a:lstStyle/>
          <a:p>
            <a:r>
              <a:rPr lang="en-US" sz="4500" b="1" i="1" dirty="0" smtClean="0">
                <a:solidFill>
                  <a:schemeClr val="bg1"/>
                </a:solidFill>
                <a:latin typeface="Papyrus" pitchFamily="66" charset="0"/>
              </a:rPr>
              <a:t>Embracing Change  with Thought</a:t>
            </a:r>
          </a:p>
          <a:p>
            <a:r>
              <a:rPr lang="en-US" sz="4500" i="1" dirty="0" smtClean="0">
                <a:solidFill>
                  <a:schemeClr val="bg1">
                    <a:lumMod val="75000"/>
                    <a:lumOff val="25000"/>
                  </a:schemeClr>
                </a:solidFill>
              </a:rPr>
              <a:t>What </a:t>
            </a:r>
            <a:r>
              <a:rPr lang="en-US" sz="4500" i="1" dirty="0">
                <a:solidFill>
                  <a:schemeClr val="bg1">
                    <a:lumMod val="75000"/>
                    <a:lumOff val="25000"/>
                  </a:schemeClr>
                </a:solidFill>
              </a:rPr>
              <a:t>changes can you make in power with yourself so change happens internally rather than </a:t>
            </a:r>
            <a:r>
              <a:rPr lang="en-US" sz="4500" i="1" dirty="0" smtClean="0">
                <a:solidFill>
                  <a:schemeClr val="bg1">
                    <a:lumMod val="75000"/>
                    <a:lumOff val="25000"/>
                  </a:schemeClr>
                </a:solidFill>
              </a:rPr>
              <a:t>externally</a:t>
            </a:r>
            <a:r>
              <a:rPr lang="en-US" sz="4500" i="1" dirty="0" smtClean="0">
                <a:solidFill>
                  <a:schemeClr val="bg1">
                    <a:lumMod val="75000"/>
                    <a:lumOff val="25000"/>
                  </a:schemeClr>
                </a:solidFill>
                <a:latin typeface="Antigoni" pitchFamily="34" charset="0"/>
              </a:rPr>
              <a:t>?</a:t>
            </a:r>
            <a:r>
              <a:rPr lang="en-US" sz="4500" i="1" dirty="0" smtClean="0">
                <a:solidFill>
                  <a:schemeClr val="bg1">
                    <a:lumMod val="75000"/>
                    <a:lumOff val="25000"/>
                  </a:schemeClr>
                </a:solidFill>
              </a:rPr>
              <a:t> Remember with </a:t>
            </a:r>
            <a:r>
              <a:rPr lang="en-US" sz="4500" i="1" dirty="0">
                <a:solidFill>
                  <a:schemeClr val="bg1">
                    <a:lumMod val="75000"/>
                    <a:lumOff val="25000"/>
                  </a:schemeClr>
                </a:solidFill>
              </a:rPr>
              <a:t>change we work with what we’ve got so to move with where we’re going.  </a:t>
            </a:r>
            <a:endParaRPr lang="en-US" sz="4500" i="1" dirty="0" smtClean="0">
              <a:solidFill>
                <a:schemeClr val="bg1">
                  <a:lumMod val="75000"/>
                  <a:lumOff val="25000"/>
                </a:schemeClr>
              </a:solidFill>
            </a:endParaRPr>
          </a:p>
          <a:p>
            <a:pPr lvl="0"/>
            <a:endParaRPr lang="en-US" sz="4500" i="1" dirty="0">
              <a:solidFill>
                <a:schemeClr val="bg1">
                  <a:lumMod val="75000"/>
                  <a:lumOff val="25000"/>
                </a:schemeClr>
              </a:solidFill>
            </a:endParaRPr>
          </a:p>
          <a:p>
            <a:r>
              <a:rPr lang="en-US" sz="4500" i="1" dirty="0" smtClean="0">
                <a:solidFill>
                  <a:schemeClr val="bg1">
                    <a:lumMod val="75000"/>
                    <a:lumOff val="25000"/>
                  </a:schemeClr>
                </a:solidFill>
              </a:rPr>
              <a:t>Let's </a:t>
            </a:r>
            <a:r>
              <a:rPr lang="en-US" sz="4500" i="1" dirty="0">
                <a:solidFill>
                  <a:schemeClr val="bg1">
                    <a:lumMod val="75000"/>
                    <a:lumOff val="25000"/>
                  </a:schemeClr>
                </a:solidFill>
              </a:rPr>
              <a:t>move on beyond the mystery about resistance with change and ask what can you give up that’s wrong about change itself</a:t>
            </a:r>
            <a:r>
              <a:rPr lang="en-US" sz="4500" i="1" dirty="0">
                <a:solidFill>
                  <a:schemeClr val="bg1">
                    <a:lumMod val="75000"/>
                    <a:lumOff val="25000"/>
                  </a:schemeClr>
                </a:solidFill>
                <a:latin typeface="Antigoni" pitchFamily="34" charset="0"/>
              </a:rPr>
              <a:t>?</a:t>
            </a:r>
            <a:r>
              <a:rPr lang="en-US" sz="4500" i="1" dirty="0">
                <a:solidFill>
                  <a:schemeClr val="bg1">
                    <a:lumMod val="75000"/>
                    <a:lumOff val="25000"/>
                  </a:schemeClr>
                </a:solidFill>
              </a:rPr>
              <a:t>  </a:t>
            </a:r>
            <a:endParaRPr lang="en-US" sz="4500" i="1" dirty="0" smtClean="0">
              <a:solidFill>
                <a:schemeClr val="bg1">
                  <a:lumMod val="75000"/>
                  <a:lumOff val="25000"/>
                </a:schemeClr>
              </a:solidFill>
            </a:endParaRPr>
          </a:p>
          <a:p>
            <a:endParaRPr lang="en-US" sz="4500" i="1" dirty="0" smtClean="0">
              <a:solidFill>
                <a:schemeClr val="bg1">
                  <a:lumMod val="75000"/>
                  <a:lumOff val="25000"/>
                </a:schemeClr>
              </a:solidFill>
            </a:endParaRPr>
          </a:p>
          <a:p>
            <a:r>
              <a:rPr lang="en-US" sz="4500" i="1" dirty="0" smtClean="0">
                <a:solidFill>
                  <a:schemeClr val="bg1">
                    <a:lumMod val="75000"/>
                    <a:lumOff val="25000"/>
                  </a:schemeClr>
                </a:solidFill>
              </a:rPr>
              <a:t>Looking </a:t>
            </a:r>
            <a:r>
              <a:rPr lang="en-US" sz="4500" i="1" dirty="0">
                <a:solidFill>
                  <a:schemeClr val="bg1">
                    <a:lumMod val="75000"/>
                    <a:lumOff val="25000"/>
                  </a:schemeClr>
                </a:solidFill>
              </a:rPr>
              <a:t>at all the leftovers about complaints of change, pick an example about change you still don’t like and write it down for further clearing.  </a:t>
            </a:r>
            <a:r>
              <a:rPr lang="en-US" sz="4500" i="1" dirty="0" smtClean="0">
                <a:solidFill>
                  <a:schemeClr val="bg1">
                    <a:lumMod val="75000"/>
                    <a:lumOff val="25000"/>
                  </a:schemeClr>
                </a:solidFill>
              </a:rPr>
              <a:t/>
            </a:r>
            <a:br>
              <a:rPr lang="en-US" sz="4500" i="1" dirty="0" smtClean="0">
                <a:solidFill>
                  <a:schemeClr val="bg1">
                    <a:lumMod val="75000"/>
                    <a:lumOff val="25000"/>
                  </a:schemeClr>
                </a:solidFill>
              </a:rPr>
            </a:br>
            <a:endParaRPr lang="en-US" sz="4500" i="1" dirty="0" smtClean="0">
              <a:solidFill>
                <a:schemeClr val="bg1">
                  <a:lumMod val="75000"/>
                  <a:lumOff val="25000"/>
                </a:schemeClr>
              </a:solidFill>
            </a:endParaRPr>
          </a:p>
          <a:p>
            <a:r>
              <a:rPr lang="en-US" sz="4500" i="1" dirty="0" smtClean="0">
                <a:solidFill>
                  <a:schemeClr val="bg1">
                    <a:lumMod val="75000"/>
                    <a:lumOff val="25000"/>
                  </a:schemeClr>
                </a:solidFill>
              </a:rPr>
              <a:t>What </a:t>
            </a:r>
            <a:r>
              <a:rPr lang="en-US" sz="4500" i="1" dirty="0">
                <a:solidFill>
                  <a:schemeClr val="bg1">
                    <a:lumMod val="75000"/>
                    <a:lumOff val="25000"/>
                  </a:schemeClr>
                </a:solidFill>
              </a:rPr>
              <a:t>can you choose from a new attitude that makes change an opportunity rather than a complaint</a:t>
            </a:r>
            <a:r>
              <a:rPr lang="en-US" sz="4500" i="1" dirty="0" smtClean="0">
                <a:solidFill>
                  <a:schemeClr val="bg1">
                    <a:lumMod val="75000"/>
                    <a:lumOff val="25000"/>
                  </a:schemeClr>
                </a:solidFill>
                <a:latin typeface="Antigoni" pitchFamily="34" charset="0"/>
              </a:rPr>
              <a:t>?</a:t>
            </a:r>
            <a:endParaRPr lang="en-US" sz="4400" dirty="0">
              <a:solidFill>
                <a:schemeClr val="bg1">
                  <a:lumMod val="75000"/>
                  <a:lumOff val="2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32</a:t>
            </a:fld>
            <a:endParaRPr lang="en-US" dirty="0"/>
          </a:p>
        </p:txBody>
      </p:sp>
    </p:spTree>
    <p:extLst>
      <p:ext uri="{BB962C8B-B14F-4D97-AF65-F5344CB8AC3E}">
        <p14:creationId xmlns:p14="http://schemas.microsoft.com/office/powerpoint/2010/main" val="8903877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l="-4000" t="-31000" b="-2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248400"/>
          </a:xfrm>
        </p:spPr>
        <p:txBody>
          <a:bodyPr>
            <a:normAutofit fontScale="62500" lnSpcReduction="20000"/>
          </a:bodyPr>
          <a:lstStyle/>
          <a:p>
            <a:endParaRPr lang="en-US" dirty="0" smtClean="0">
              <a:solidFill>
                <a:schemeClr val="bg1">
                  <a:lumMod val="65000"/>
                  <a:lumOff val="35000"/>
                </a:schemeClr>
              </a:solidFill>
            </a:endParaRPr>
          </a:p>
          <a:p>
            <a:pPr lvl="0"/>
            <a:r>
              <a:rPr lang="en-US" sz="4000" b="1" i="1" dirty="0" err="1" smtClean="0">
                <a:solidFill>
                  <a:schemeClr val="bg1"/>
                </a:solidFill>
                <a:latin typeface="Papyrus" pitchFamily="66" charset="0"/>
              </a:rPr>
              <a:t>ExerciseOutside</a:t>
            </a:r>
            <a:r>
              <a:rPr lang="en-US" sz="4000" b="1" i="1" dirty="0" smtClean="0">
                <a:solidFill>
                  <a:schemeClr val="bg1"/>
                </a:solidFill>
                <a:latin typeface="Papyrus" pitchFamily="66" charset="0"/>
              </a:rPr>
              <a:t> this Lecture:</a:t>
            </a:r>
            <a:endParaRPr lang="en-US" sz="4000" b="1" i="1" dirty="0">
              <a:solidFill>
                <a:schemeClr val="bg1"/>
              </a:solidFill>
              <a:latin typeface="Papyrus" pitchFamily="66" charset="0"/>
            </a:endParaRPr>
          </a:p>
          <a:p>
            <a:r>
              <a:rPr lang="en-US" sz="3800" i="1" dirty="0">
                <a:solidFill>
                  <a:schemeClr val="bg1"/>
                </a:solidFill>
              </a:rPr>
              <a:t>Having fun can be </a:t>
            </a:r>
            <a:r>
              <a:rPr lang="en-US" sz="3800" i="1" dirty="0" smtClean="0">
                <a:solidFill>
                  <a:schemeClr val="bg1"/>
                </a:solidFill>
              </a:rPr>
              <a:t>unreasonable </a:t>
            </a:r>
            <a:r>
              <a:rPr lang="en-US" sz="3800" i="1" dirty="0">
                <a:solidFill>
                  <a:schemeClr val="bg1"/>
                </a:solidFill>
              </a:rPr>
              <a:t>and sometimes </a:t>
            </a:r>
            <a:r>
              <a:rPr lang="en-US" sz="3800" i="1" dirty="0" smtClean="0">
                <a:solidFill>
                  <a:schemeClr val="bg1"/>
                </a:solidFill>
              </a:rPr>
              <a:t>outrageous</a:t>
            </a:r>
            <a:r>
              <a:rPr lang="en-US" sz="3800" i="1" dirty="0">
                <a:solidFill>
                  <a:schemeClr val="bg1"/>
                </a:solidFill>
              </a:rPr>
              <a:t>. Find something that lands with you innovatively as a compassionate mix of released excitement</a:t>
            </a:r>
            <a:r>
              <a:rPr lang="en-US" sz="3200" i="1" dirty="0">
                <a:solidFill>
                  <a:schemeClr val="bg1"/>
                </a:solidFill>
              </a:rPr>
              <a:t>. </a:t>
            </a:r>
          </a:p>
          <a:p>
            <a:pPr lvl="0"/>
            <a:endParaRPr lang="en-US" sz="3800" i="1" dirty="0">
              <a:solidFill>
                <a:schemeClr val="bg1"/>
              </a:solidFill>
            </a:endParaRPr>
          </a:p>
          <a:p>
            <a:pPr lvl="0"/>
            <a:r>
              <a:rPr lang="en-US" sz="3800" i="1" dirty="0" smtClean="0">
                <a:solidFill>
                  <a:schemeClr val="bg1"/>
                </a:solidFill>
              </a:rPr>
              <a:t>Find </a:t>
            </a:r>
            <a:r>
              <a:rPr lang="en-US" sz="3800" i="1" dirty="0">
                <a:solidFill>
                  <a:schemeClr val="bg1"/>
                </a:solidFill>
              </a:rPr>
              <a:t>something fun to do by giving up your inflexible plans that </a:t>
            </a:r>
            <a:r>
              <a:rPr lang="en-US" sz="3800" i="1" dirty="0" smtClean="0">
                <a:solidFill>
                  <a:schemeClr val="bg1"/>
                </a:solidFill>
              </a:rPr>
              <a:t>breaks </a:t>
            </a:r>
            <a:r>
              <a:rPr lang="en-US" sz="3800" i="1" dirty="0">
                <a:solidFill>
                  <a:schemeClr val="bg1"/>
                </a:solidFill>
              </a:rPr>
              <a:t>out of your current </a:t>
            </a:r>
            <a:r>
              <a:rPr lang="en-US" sz="3800" i="1" dirty="0" smtClean="0">
                <a:solidFill>
                  <a:schemeClr val="bg1"/>
                </a:solidFill>
              </a:rPr>
              <a:t>ways.  </a:t>
            </a:r>
          </a:p>
          <a:p>
            <a:pPr lvl="0"/>
            <a:endParaRPr lang="en-US" sz="3800" i="1" dirty="0">
              <a:solidFill>
                <a:schemeClr val="bg1"/>
              </a:solidFill>
            </a:endParaRPr>
          </a:p>
          <a:p>
            <a:pPr lvl="0"/>
            <a:r>
              <a:rPr lang="en-US" sz="3800" i="1" dirty="0" smtClean="0">
                <a:solidFill>
                  <a:schemeClr val="bg1"/>
                </a:solidFill>
              </a:rPr>
              <a:t>Start </a:t>
            </a:r>
            <a:r>
              <a:rPr lang="en-US" sz="3800" i="1" dirty="0">
                <a:solidFill>
                  <a:schemeClr val="bg1"/>
                </a:solidFill>
              </a:rPr>
              <a:t>creating some trouble and mischief through use of play</a:t>
            </a:r>
            <a:r>
              <a:rPr lang="en-US" sz="3800" i="1" dirty="0" smtClean="0">
                <a:solidFill>
                  <a:schemeClr val="bg1"/>
                </a:solidFill>
              </a:rPr>
              <a:t>.  </a:t>
            </a:r>
            <a:br>
              <a:rPr lang="en-US" sz="3800" i="1" dirty="0" smtClean="0">
                <a:solidFill>
                  <a:schemeClr val="bg1"/>
                </a:solidFill>
              </a:rPr>
            </a:br>
            <a:r>
              <a:rPr lang="en-US" sz="3800" i="1" dirty="0" smtClean="0">
                <a:solidFill>
                  <a:schemeClr val="bg1"/>
                </a:solidFill>
              </a:rPr>
              <a:t>Don’t make any sense with this work; simply do </a:t>
            </a:r>
            <a:r>
              <a:rPr lang="en-US" sz="3800" i="1" dirty="0">
                <a:solidFill>
                  <a:schemeClr val="bg1"/>
                </a:solidFill>
              </a:rPr>
              <a:t>something that is unfamiliar for you and make sure it’s unreasonably fun </a:t>
            </a:r>
            <a:r>
              <a:rPr lang="en-US" sz="3800" i="1" dirty="0" smtClean="0">
                <a:solidFill>
                  <a:schemeClr val="bg1"/>
                </a:solidFill>
              </a:rPr>
              <a:t>in your action plan. Start </a:t>
            </a:r>
            <a:r>
              <a:rPr lang="en-US" sz="3800" i="1" dirty="0">
                <a:solidFill>
                  <a:schemeClr val="bg1"/>
                </a:solidFill>
              </a:rPr>
              <a:t>with </a:t>
            </a:r>
            <a:r>
              <a:rPr lang="en-US" sz="3800" i="1" dirty="0" smtClean="0">
                <a:solidFill>
                  <a:schemeClr val="bg1"/>
                </a:solidFill>
              </a:rPr>
              <a:t>activities with something </a:t>
            </a:r>
            <a:r>
              <a:rPr lang="en-US" sz="3800" i="1" dirty="0">
                <a:solidFill>
                  <a:schemeClr val="bg1"/>
                </a:solidFill>
              </a:rPr>
              <a:t>you’ve never done that is totally unexpectedly unreasonable. </a:t>
            </a:r>
            <a:r>
              <a:rPr lang="en-US" sz="3800" i="1" dirty="0" smtClean="0">
                <a:solidFill>
                  <a:schemeClr val="bg1"/>
                </a:solidFill>
              </a:rPr>
              <a:t> </a:t>
            </a:r>
          </a:p>
          <a:p>
            <a:pPr lvl="0"/>
            <a:endParaRPr lang="en-US" sz="3800" i="1" dirty="0" smtClean="0">
              <a:solidFill>
                <a:schemeClr val="bg1"/>
              </a:solidFill>
            </a:endParaRPr>
          </a:p>
          <a:p>
            <a:pPr lvl="0"/>
            <a:r>
              <a:rPr lang="en-US" sz="3800" i="1" dirty="0" smtClean="0">
                <a:solidFill>
                  <a:schemeClr val="bg1"/>
                </a:solidFill>
              </a:rPr>
              <a:t>Once </a:t>
            </a:r>
            <a:r>
              <a:rPr lang="en-US" sz="3800" i="1" dirty="0">
                <a:solidFill>
                  <a:schemeClr val="bg1"/>
                </a:solidFill>
              </a:rPr>
              <a:t>you’ve got it down, expand the game of </a:t>
            </a:r>
            <a:r>
              <a:rPr lang="en-US" sz="3800" i="1" dirty="0" smtClean="0">
                <a:solidFill>
                  <a:schemeClr val="bg1"/>
                </a:solidFill>
              </a:rPr>
              <a:t>further fun by </a:t>
            </a:r>
            <a:r>
              <a:rPr lang="en-US" sz="3800" i="1" dirty="0">
                <a:solidFill>
                  <a:schemeClr val="bg1"/>
                </a:solidFill>
              </a:rPr>
              <a:t>planning ahead for longer retreats and </a:t>
            </a:r>
            <a:r>
              <a:rPr lang="en-US" sz="3800" i="1" dirty="0" smtClean="0">
                <a:solidFill>
                  <a:schemeClr val="bg1"/>
                </a:solidFill>
              </a:rPr>
              <a:t>even making reservations </a:t>
            </a:r>
            <a:r>
              <a:rPr lang="en-US" sz="3800" i="1" dirty="0">
                <a:solidFill>
                  <a:schemeClr val="bg1"/>
                </a:solidFill>
              </a:rPr>
              <a:t>outside your typical </a:t>
            </a:r>
            <a:r>
              <a:rPr lang="en-US" sz="3800" i="1" dirty="0" smtClean="0">
                <a:solidFill>
                  <a:schemeClr val="bg1"/>
                </a:solidFill>
              </a:rPr>
              <a:t>environment. </a:t>
            </a:r>
            <a:r>
              <a:rPr lang="en-US" sz="3200" b="1" i="1" dirty="0" smtClean="0">
                <a:solidFill>
                  <a:schemeClr val="bg1"/>
                </a:solidFill>
                <a:latin typeface="Papyrus" pitchFamily="66" charset="0"/>
              </a:rPr>
              <a:t> </a:t>
            </a:r>
            <a:endParaRPr lang="en-US" sz="3200" b="1" i="1" dirty="0">
              <a:solidFill>
                <a:schemeClr val="bg1"/>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33</a:t>
            </a:fld>
            <a:endParaRPr lang="en-US" dirty="0"/>
          </a:p>
        </p:txBody>
      </p:sp>
    </p:spTree>
    <p:extLst>
      <p:ext uri="{BB962C8B-B14F-4D97-AF65-F5344CB8AC3E}">
        <p14:creationId xmlns:p14="http://schemas.microsoft.com/office/powerpoint/2010/main" val="23485018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248400"/>
          </a:xfrm>
        </p:spPr>
        <p:txBody>
          <a:bodyPr>
            <a:normAutofit/>
          </a:bodyPr>
          <a:lstStyle/>
          <a:p>
            <a:pPr lvl="0"/>
            <a:endParaRPr lang="en-US" sz="3200" b="1" i="1" dirty="0">
              <a:solidFill>
                <a:schemeClr val="bg1"/>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34</a:t>
            </a:fld>
            <a:endParaRPr lang="en-US" dirty="0"/>
          </a:p>
        </p:txBody>
      </p:sp>
      <p:sp>
        <p:nvSpPr>
          <p:cNvPr id="5" name="Rectangle 4"/>
          <p:cNvSpPr/>
          <p:nvPr/>
        </p:nvSpPr>
        <p:spPr>
          <a:xfrm>
            <a:off x="5334000" y="2209800"/>
            <a:ext cx="3048000" cy="2308324"/>
          </a:xfrm>
          <a:prstGeom prst="rect">
            <a:avLst/>
          </a:prstGeom>
        </p:spPr>
        <p:txBody>
          <a:bodyPr wrap="square">
            <a:spAutoFit/>
          </a:bodyPr>
          <a:lstStyle/>
          <a:p>
            <a:r>
              <a:rPr lang="en-US" sz="3200" b="1" i="1" dirty="0" smtClean="0">
                <a:solidFill>
                  <a:schemeClr val="bg1"/>
                </a:solidFill>
                <a:latin typeface="Papyrus" pitchFamily="66" charset="0"/>
              </a:rPr>
              <a:t>live  </a:t>
            </a:r>
          </a:p>
          <a:p>
            <a:r>
              <a:rPr lang="en-US" sz="8000" b="1" i="1" dirty="0" smtClean="0">
                <a:solidFill>
                  <a:schemeClr val="bg1"/>
                </a:solidFill>
                <a:latin typeface="Papyrus" pitchFamily="66" charset="0"/>
              </a:rPr>
              <a:t>Tao</a:t>
            </a:r>
          </a:p>
          <a:p>
            <a:r>
              <a:rPr lang="en-US" sz="3200" b="1" i="1" dirty="0" smtClean="0">
                <a:solidFill>
                  <a:schemeClr val="bg1"/>
                </a:solidFill>
                <a:latin typeface="Papyrus" pitchFamily="66" charset="0"/>
              </a:rPr>
              <a:t>                </a:t>
            </a:r>
            <a:endParaRPr lang="en-US" sz="3200" b="1" i="1" dirty="0">
              <a:solidFill>
                <a:schemeClr val="bg1"/>
              </a:solidFill>
              <a:latin typeface="Papyrus" pitchFamily="66" charset="0"/>
            </a:endParaRPr>
          </a:p>
        </p:txBody>
      </p:sp>
    </p:spTree>
    <p:extLst>
      <p:ext uri="{BB962C8B-B14F-4D97-AF65-F5344CB8AC3E}">
        <p14:creationId xmlns:p14="http://schemas.microsoft.com/office/powerpoint/2010/main" val="30436749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6278562"/>
          </a:xfrm>
        </p:spPr>
        <p:txBody>
          <a:bodyPr>
            <a:noAutofit/>
          </a:bodyPr>
          <a:lstStyle/>
          <a:p>
            <a:pPr algn="l"/>
            <a:r>
              <a:rPr lang="en-US" sz="2800" dirty="0">
                <a:solidFill>
                  <a:schemeClr val="bg1"/>
                </a:solidFill>
                <a:effectLst/>
              </a:rPr>
              <a:t/>
            </a:r>
            <a:br>
              <a:rPr lang="en-US" sz="2800" dirty="0">
                <a:solidFill>
                  <a:schemeClr val="bg1"/>
                </a:solidFill>
                <a:effectLst/>
              </a:rPr>
            </a:br>
            <a:r>
              <a:rPr lang="en-US" sz="2800" dirty="0">
                <a:solidFill>
                  <a:schemeClr val="bg1"/>
                </a:solidFill>
                <a:effectLst/>
              </a:rPr>
              <a:t> </a:t>
            </a:r>
            <a:br>
              <a:rPr lang="en-US" sz="2800" dirty="0">
                <a:solidFill>
                  <a:schemeClr val="bg1"/>
                </a:solidFill>
                <a:effectLst/>
              </a:rPr>
            </a:br>
            <a:r>
              <a:rPr lang="en-US" sz="2800" dirty="0" smtClean="0">
                <a:solidFill>
                  <a:schemeClr val="bg1"/>
                </a:solidFill>
                <a:effectLst/>
              </a:rPr>
              <a:t/>
            </a:r>
            <a:br>
              <a:rPr lang="en-US" sz="2800" dirty="0" smtClean="0">
                <a:solidFill>
                  <a:schemeClr val="bg1"/>
                </a:solidFill>
                <a:effectLst/>
              </a:rPr>
            </a:br>
            <a:r>
              <a:rPr lang="en-US" sz="2800" dirty="0">
                <a:solidFill>
                  <a:schemeClr val="bg1"/>
                </a:solidFill>
                <a:effectLst/>
              </a:rPr>
              <a:t/>
            </a:r>
            <a:br>
              <a:rPr lang="en-US" sz="2800" dirty="0">
                <a:solidFill>
                  <a:schemeClr val="bg1"/>
                </a:solidFill>
                <a:effectLst/>
              </a:rPr>
            </a:br>
            <a:r>
              <a:rPr lang="en-US" sz="2800" dirty="0" smtClean="0">
                <a:solidFill>
                  <a:schemeClr val="bg1"/>
                </a:solidFill>
                <a:effectLst/>
              </a:rPr>
              <a:t/>
            </a:r>
            <a:br>
              <a:rPr lang="en-US" sz="2800" dirty="0" smtClean="0">
                <a:solidFill>
                  <a:schemeClr val="bg1"/>
                </a:solidFill>
                <a:effectLst/>
              </a:rPr>
            </a:br>
            <a:endParaRPr lang="en-US" sz="2800" dirty="0">
              <a:solidFill>
                <a:schemeClr val="bg1"/>
              </a:solidFill>
            </a:endParaRPr>
          </a:p>
        </p:txBody>
      </p:sp>
      <p:sp>
        <p:nvSpPr>
          <p:cNvPr id="3" name="Content Placeholder 2"/>
          <p:cNvSpPr>
            <a:spLocks noGrp="1"/>
          </p:cNvSpPr>
          <p:nvPr>
            <p:ph idx="1"/>
          </p:nvPr>
        </p:nvSpPr>
        <p:spPr>
          <a:xfrm>
            <a:off x="457200" y="381000"/>
            <a:ext cx="8229600" cy="6248400"/>
          </a:xfrm>
        </p:spPr>
        <p:txBody>
          <a:bodyPr>
            <a:normAutofit/>
          </a:bodyPr>
          <a:lstStyle/>
          <a:p>
            <a:r>
              <a:rPr lang="en-US" i="1" dirty="0" smtClean="0">
                <a:solidFill>
                  <a:schemeClr val="bg1">
                    <a:lumMod val="75000"/>
                    <a:lumOff val="25000"/>
                  </a:schemeClr>
                </a:solidFill>
              </a:rPr>
              <a:t>     Is  wisdom  really  </a:t>
            </a:r>
            <a:r>
              <a:rPr lang="en-US" i="1" dirty="0">
                <a:solidFill>
                  <a:schemeClr val="bg1">
                    <a:lumMod val="75000"/>
                    <a:lumOff val="25000"/>
                  </a:schemeClr>
                </a:solidFill>
              </a:rPr>
              <a:t>following </a:t>
            </a:r>
            <a:r>
              <a:rPr lang="en-US" i="1" dirty="0" smtClean="0">
                <a:solidFill>
                  <a:schemeClr val="bg1">
                    <a:lumMod val="75000"/>
                    <a:lumOff val="25000"/>
                  </a:schemeClr>
                </a:solidFill>
              </a:rPr>
              <a:t> fresh  creativity and  </a:t>
            </a:r>
            <a:r>
              <a:rPr lang="en-US" i="1" dirty="0">
                <a:solidFill>
                  <a:schemeClr val="bg1">
                    <a:lumMod val="75000"/>
                    <a:lumOff val="25000"/>
                  </a:schemeClr>
                </a:solidFill>
              </a:rPr>
              <a:t>not </a:t>
            </a:r>
            <a:r>
              <a:rPr lang="en-US" i="1" dirty="0" smtClean="0">
                <a:solidFill>
                  <a:schemeClr val="bg1">
                    <a:lumMod val="75000"/>
                    <a:lumOff val="25000"/>
                  </a:schemeClr>
                </a:solidFill>
              </a:rPr>
              <a:t> facts</a:t>
            </a:r>
            <a:r>
              <a:rPr lang="en-US" i="1" dirty="0">
                <a:solidFill>
                  <a:schemeClr val="bg1">
                    <a:lumMod val="75000"/>
                    <a:lumOff val="25000"/>
                  </a:schemeClr>
                </a:solidFill>
                <a:latin typeface="Algerian" pitchFamily="82" charset="0"/>
                <a:cs typeface="Arial" pitchFamily="34" charset="0"/>
              </a:rPr>
              <a:t>?</a:t>
            </a:r>
            <a:r>
              <a:rPr lang="en-US" dirty="0">
                <a:solidFill>
                  <a:schemeClr val="bg1">
                    <a:lumMod val="75000"/>
                    <a:lumOff val="25000"/>
                  </a:schemeClr>
                </a:solidFill>
                <a:latin typeface="Algerian" pitchFamily="82" charset="0"/>
                <a:cs typeface="Arial" pitchFamily="34" charset="0"/>
              </a:rPr>
              <a:t>   </a:t>
            </a:r>
          </a:p>
          <a:p>
            <a:endParaRPr lang="en-US" i="1" dirty="0" smtClean="0">
              <a:solidFill>
                <a:schemeClr val="bg1">
                  <a:lumMod val="75000"/>
                  <a:lumOff val="25000"/>
                </a:schemeClr>
              </a:solidFill>
            </a:endParaRPr>
          </a:p>
          <a:p>
            <a:r>
              <a:rPr lang="en-US" i="1" dirty="0" smtClean="0">
                <a:solidFill>
                  <a:schemeClr val="bg1">
                    <a:lumMod val="75000"/>
                    <a:lumOff val="25000"/>
                  </a:schemeClr>
                </a:solidFill>
              </a:rPr>
              <a:t>    We </a:t>
            </a:r>
            <a:r>
              <a:rPr lang="en-US" i="1" dirty="0">
                <a:solidFill>
                  <a:schemeClr val="bg1">
                    <a:lumMod val="75000"/>
                    <a:lumOff val="25000"/>
                  </a:schemeClr>
                </a:solidFill>
              </a:rPr>
              <a:t>may see boredom follow us, yet when serendipity kicks-in, suddenly magic appears. What we notice when </a:t>
            </a:r>
            <a:r>
              <a:rPr lang="en-US" i="1" dirty="0" smtClean="0">
                <a:solidFill>
                  <a:schemeClr val="bg1">
                    <a:lumMod val="75000"/>
                    <a:lumOff val="25000"/>
                  </a:schemeClr>
                </a:solidFill>
              </a:rPr>
              <a:t>tapping </a:t>
            </a:r>
            <a:r>
              <a:rPr lang="en-US" i="1" dirty="0">
                <a:solidFill>
                  <a:schemeClr val="bg1">
                    <a:lumMod val="75000"/>
                    <a:lumOff val="25000"/>
                  </a:schemeClr>
                </a:solidFill>
              </a:rPr>
              <a:t>the source from the unplanned of beyond reason, we become the agents of flow. </a:t>
            </a:r>
            <a:endParaRPr lang="en-US" i="1" dirty="0" smtClean="0">
              <a:solidFill>
                <a:schemeClr val="bg1">
                  <a:lumMod val="75000"/>
                  <a:lumOff val="25000"/>
                </a:schemeClr>
              </a:solidFill>
            </a:endParaRPr>
          </a:p>
          <a:p>
            <a:endParaRPr lang="en-US" i="1" dirty="0" smtClean="0">
              <a:solidFill>
                <a:schemeClr val="bg1">
                  <a:lumMod val="75000"/>
                  <a:lumOff val="25000"/>
                </a:schemeClr>
              </a:solidFill>
            </a:endParaRPr>
          </a:p>
          <a:p>
            <a:r>
              <a:rPr lang="en-US" i="1" dirty="0" smtClean="0">
                <a:solidFill>
                  <a:schemeClr val="bg1">
                    <a:lumMod val="75000"/>
                    <a:lumOff val="25000"/>
                  </a:schemeClr>
                </a:solidFill>
              </a:rPr>
              <a:t>     In </a:t>
            </a:r>
            <a:r>
              <a:rPr lang="en-US" i="1" dirty="0">
                <a:solidFill>
                  <a:schemeClr val="bg1">
                    <a:lumMod val="75000"/>
                    <a:lumOff val="25000"/>
                  </a:schemeClr>
                </a:solidFill>
              </a:rPr>
              <a:t>this </a:t>
            </a:r>
            <a:r>
              <a:rPr lang="en-US" i="1" dirty="0" smtClean="0">
                <a:solidFill>
                  <a:schemeClr val="bg1">
                    <a:lumMod val="75000"/>
                    <a:lumOff val="25000"/>
                  </a:schemeClr>
                </a:solidFill>
              </a:rPr>
              <a:t>freedom, </a:t>
            </a:r>
            <a:r>
              <a:rPr lang="en-US" i="1" dirty="0">
                <a:solidFill>
                  <a:schemeClr val="bg1">
                    <a:lumMod val="75000"/>
                    <a:lumOff val="25000"/>
                  </a:schemeClr>
                </a:solidFill>
              </a:rPr>
              <a:t>justification no longer has root. Instead, life richly pours new dimensions of intimate </a:t>
            </a:r>
            <a:r>
              <a:rPr lang="en-US" i="1" dirty="0" smtClean="0">
                <a:solidFill>
                  <a:schemeClr val="bg1">
                    <a:lumMod val="75000"/>
                    <a:lumOff val="25000"/>
                  </a:schemeClr>
                </a:solidFill>
              </a:rPr>
              <a:t>experiences…</a:t>
            </a:r>
          </a:p>
          <a:p>
            <a:r>
              <a:rPr lang="en-US" i="1" dirty="0" smtClean="0">
                <a:solidFill>
                  <a:schemeClr val="bg1">
                    <a:lumMod val="75000"/>
                    <a:lumOff val="25000"/>
                  </a:schemeClr>
                </a:solidFill>
              </a:rPr>
              <a:t>                              </a:t>
            </a:r>
            <a:r>
              <a:rPr lang="en-US" i="1" dirty="0" smtClean="0">
                <a:solidFill>
                  <a:srgbClr val="FF0000"/>
                </a:solidFill>
              </a:rPr>
              <a:t>…Lets explore what this is.</a:t>
            </a:r>
          </a:p>
        </p:txBody>
      </p:sp>
      <p:sp>
        <p:nvSpPr>
          <p:cNvPr id="4" name="Slide Number Placeholder 3"/>
          <p:cNvSpPr>
            <a:spLocks noGrp="1"/>
          </p:cNvSpPr>
          <p:nvPr>
            <p:ph type="sldNum" sz="quarter" idx="12"/>
          </p:nvPr>
        </p:nvSpPr>
        <p:spPr/>
        <p:txBody>
          <a:bodyPr/>
          <a:lstStyle/>
          <a:p>
            <a:fld id="{C26271A1-65B2-4CE3-BAF3-BAFB6C249578}" type="slidenum">
              <a:rPr lang="en-US" smtClean="0"/>
              <a:t>4</a:t>
            </a:fld>
            <a:endParaRPr lang="en-US" dirty="0"/>
          </a:p>
        </p:txBody>
      </p:sp>
    </p:spTree>
    <p:extLst>
      <p:ext uri="{BB962C8B-B14F-4D97-AF65-F5344CB8AC3E}">
        <p14:creationId xmlns:p14="http://schemas.microsoft.com/office/powerpoint/2010/main" val="15755227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t="-67000" b="-6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248400"/>
          </a:xfrm>
        </p:spPr>
        <p:txBody>
          <a:bodyPr/>
          <a:lstStyle/>
          <a:p>
            <a:endParaRPr lang="en-US" dirty="0"/>
          </a:p>
        </p:txBody>
      </p:sp>
      <p:sp>
        <p:nvSpPr>
          <p:cNvPr id="3" name="Content Placeholder 2"/>
          <p:cNvSpPr>
            <a:spLocks noGrp="1"/>
          </p:cNvSpPr>
          <p:nvPr>
            <p:ph idx="1"/>
          </p:nvPr>
        </p:nvSpPr>
        <p:spPr>
          <a:xfrm>
            <a:off x="457200" y="76200"/>
            <a:ext cx="8229600" cy="6233160"/>
          </a:xfrm>
        </p:spPr>
        <p:txBody>
          <a:bodyPr>
            <a:normAutofit/>
          </a:bodyPr>
          <a:lstStyle/>
          <a:p>
            <a:endParaRPr lang="en-US" dirty="0" smtClean="0">
              <a:solidFill>
                <a:schemeClr val="bg1">
                  <a:lumMod val="65000"/>
                  <a:lumOff val="35000"/>
                </a:schemeClr>
              </a:solidFill>
            </a:endParaRPr>
          </a:p>
          <a:p>
            <a:r>
              <a:rPr lang="en-US" i="1" dirty="0" smtClean="0">
                <a:solidFill>
                  <a:schemeClr val="bg1">
                    <a:lumMod val="65000"/>
                    <a:lumOff val="35000"/>
                  </a:schemeClr>
                </a:solidFill>
              </a:rPr>
              <a:t>    “</a:t>
            </a:r>
            <a:r>
              <a:rPr lang="en-US" i="1" dirty="0">
                <a:solidFill>
                  <a:schemeClr val="bg1">
                    <a:lumMod val="65000"/>
                    <a:lumOff val="35000"/>
                  </a:schemeClr>
                </a:solidFill>
              </a:rPr>
              <a:t>Accidental” </a:t>
            </a:r>
            <a:r>
              <a:rPr lang="en-US" i="1" dirty="0" smtClean="0">
                <a:solidFill>
                  <a:schemeClr val="bg1">
                    <a:lumMod val="65000"/>
                    <a:lumOff val="35000"/>
                  </a:schemeClr>
                </a:solidFill>
              </a:rPr>
              <a:t>usually defines to “</a:t>
            </a:r>
            <a:r>
              <a:rPr lang="en-US" i="1" dirty="0">
                <a:solidFill>
                  <a:schemeClr val="bg1">
                    <a:lumMod val="65000"/>
                    <a:lumOff val="35000"/>
                  </a:schemeClr>
                </a:solidFill>
              </a:rPr>
              <a:t>unexpectedly or </a:t>
            </a:r>
            <a:r>
              <a:rPr lang="en-US" i="1" dirty="0" smtClean="0">
                <a:solidFill>
                  <a:schemeClr val="bg1">
                    <a:lumMod val="65000"/>
                    <a:lumOff val="35000"/>
                  </a:schemeClr>
                </a:solidFill>
              </a:rPr>
              <a:t>unintentionally.”  However, </a:t>
            </a:r>
            <a:r>
              <a:rPr lang="en-US" i="1" dirty="0">
                <a:solidFill>
                  <a:schemeClr val="bg1">
                    <a:lumMod val="65000"/>
                    <a:lumOff val="35000"/>
                  </a:schemeClr>
                </a:solidFill>
              </a:rPr>
              <a:t>in this discussion, </a:t>
            </a:r>
            <a:r>
              <a:rPr lang="en-US" i="1" dirty="0" smtClean="0">
                <a:solidFill>
                  <a:schemeClr val="bg1">
                    <a:lumMod val="65000"/>
                    <a:lumOff val="35000"/>
                  </a:schemeClr>
                </a:solidFill>
              </a:rPr>
              <a:t>“</a:t>
            </a:r>
            <a:r>
              <a:rPr lang="en-US" i="1" dirty="0">
                <a:solidFill>
                  <a:schemeClr val="bg1">
                    <a:lumMod val="65000"/>
                    <a:lumOff val="35000"/>
                  </a:schemeClr>
                </a:solidFill>
              </a:rPr>
              <a:t>accident” </a:t>
            </a:r>
            <a:r>
              <a:rPr lang="en-US" i="1" dirty="0" smtClean="0">
                <a:solidFill>
                  <a:schemeClr val="bg1">
                    <a:lumMod val="65000"/>
                    <a:lumOff val="35000"/>
                  </a:schemeClr>
                </a:solidFill>
              </a:rPr>
              <a:t>refers to sustaining rest from ego. </a:t>
            </a:r>
          </a:p>
          <a:p>
            <a:r>
              <a:rPr lang="en-US" i="1" dirty="0" smtClean="0">
                <a:solidFill>
                  <a:srgbClr val="0070C0"/>
                </a:solidFill>
              </a:rPr>
              <a:t>    This minds-off </a:t>
            </a:r>
            <a:r>
              <a:rPr lang="en-US" i="1" dirty="0">
                <a:solidFill>
                  <a:srgbClr val="0070C0"/>
                </a:solidFill>
              </a:rPr>
              <a:t>approach offers life a chance for things to happen outside to </a:t>
            </a:r>
            <a:r>
              <a:rPr lang="en-US" i="1" dirty="0" smtClean="0">
                <a:solidFill>
                  <a:srgbClr val="0070C0"/>
                </a:solidFill>
              </a:rPr>
              <a:t>what we typically know. </a:t>
            </a:r>
          </a:p>
          <a:p>
            <a:endParaRPr lang="en-US" i="1" dirty="0" smtClean="0">
              <a:solidFill>
                <a:schemeClr val="bg1">
                  <a:lumMod val="65000"/>
                  <a:lumOff val="35000"/>
                </a:schemeClr>
              </a:solidFill>
            </a:endParaRPr>
          </a:p>
          <a:p>
            <a:r>
              <a:rPr lang="en-US" i="1" dirty="0" smtClean="0">
                <a:solidFill>
                  <a:srgbClr val="0070C0"/>
                </a:solidFill>
              </a:rPr>
              <a:t>    With accidents, </a:t>
            </a:r>
            <a:r>
              <a:rPr lang="en-US" i="1" dirty="0">
                <a:solidFill>
                  <a:srgbClr val="0070C0"/>
                </a:solidFill>
              </a:rPr>
              <a:t>we </a:t>
            </a:r>
            <a:r>
              <a:rPr lang="en-US" i="1" dirty="0" smtClean="0">
                <a:solidFill>
                  <a:srgbClr val="0070C0"/>
                </a:solidFill>
              </a:rPr>
              <a:t>either share our </a:t>
            </a:r>
            <a:r>
              <a:rPr lang="en-US" i="1" dirty="0">
                <a:solidFill>
                  <a:srgbClr val="0070C0"/>
                </a:solidFill>
              </a:rPr>
              <a:t>good fortunes, </a:t>
            </a:r>
            <a:r>
              <a:rPr lang="en-US" i="1" dirty="0" smtClean="0">
                <a:solidFill>
                  <a:srgbClr val="0070C0"/>
                </a:solidFill>
              </a:rPr>
              <a:t>or hesitate revealing our misfortunes.  This </a:t>
            </a:r>
            <a:r>
              <a:rPr lang="en-US" i="1" dirty="0">
                <a:solidFill>
                  <a:srgbClr val="0070C0"/>
                </a:solidFill>
              </a:rPr>
              <a:t>is because our ego has a latent response of not quite matching-up incidents and instead justifies with </a:t>
            </a:r>
            <a:r>
              <a:rPr lang="en-US" i="1" dirty="0" smtClean="0">
                <a:solidFill>
                  <a:srgbClr val="0070C0"/>
                </a:solidFill>
              </a:rPr>
              <a:t>“What </a:t>
            </a:r>
            <a:r>
              <a:rPr lang="en-US" i="1" dirty="0">
                <a:solidFill>
                  <a:srgbClr val="0070C0"/>
                </a:solidFill>
              </a:rPr>
              <a:t>just happen</a:t>
            </a:r>
            <a:r>
              <a:rPr lang="en-US" i="1" dirty="0" smtClean="0">
                <a:solidFill>
                  <a:srgbClr val="0070C0"/>
                </a:solidFill>
                <a:latin typeface="Algerian" pitchFamily="82" charset="0"/>
              </a:rPr>
              <a:t>? </a:t>
            </a:r>
            <a:r>
              <a:rPr lang="en-US" i="1" dirty="0" smtClean="0">
                <a:solidFill>
                  <a:srgbClr val="0070C0"/>
                </a:solidFill>
              </a:rPr>
              <a:t>” </a:t>
            </a:r>
            <a:r>
              <a:rPr lang="en-US" i="1" dirty="0">
                <a:solidFill>
                  <a:srgbClr val="0070C0"/>
                </a:solidFill>
              </a:rPr>
              <a:t>or </a:t>
            </a:r>
            <a:r>
              <a:rPr lang="en-US" i="1" dirty="0" smtClean="0">
                <a:solidFill>
                  <a:srgbClr val="0070C0"/>
                </a:solidFill>
              </a:rPr>
              <a:t>“Why </a:t>
            </a:r>
            <a:r>
              <a:rPr lang="en-US" i="1" dirty="0">
                <a:solidFill>
                  <a:srgbClr val="0070C0"/>
                </a:solidFill>
              </a:rPr>
              <a:t>did it </a:t>
            </a:r>
            <a:r>
              <a:rPr lang="en-US" i="1" dirty="0" smtClean="0">
                <a:solidFill>
                  <a:srgbClr val="0070C0"/>
                </a:solidFill>
              </a:rPr>
              <a:t>happen</a:t>
            </a:r>
            <a:r>
              <a:rPr lang="en-US" i="1" dirty="0">
                <a:solidFill>
                  <a:srgbClr val="0070C0"/>
                </a:solidFill>
                <a:latin typeface="Algerian" pitchFamily="82" charset="0"/>
              </a:rPr>
              <a:t> ? </a:t>
            </a:r>
            <a:r>
              <a:rPr lang="en-US" i="1" dirty="0">
                <a:solidFill>
                  <a:srgbClr val="0070C0"/>
                </a:solidFill>
              </a:rPr>
              <a:t>” </a:t>
            </a:r>
            <a:endParaRPr lang="en-US" dirty="0"/>
          </a:p>
        </p:txBody>
      </p:sp>
      <p:sp>
        <p:nvSpPr>
          <p:cNvPr id="4" name="Slide Number Placeholder 3"/>
          <p:cNvSpPr>
            <a:spLocks noGrp="1"/>
          </p:cNvSpPr>
          <p:nvPr>
            <p:ph type="sldNum" sz="quarter" idx="12"/>
          </p:nvPr>
        </p:nvSpPr>
        <p:spPr/>
        <p:txBody>
          <a:bodyPr/>
          <a:lstStyle/>
          <a:p>
            <a:fld id="{C26271A1-65B2-4CE3-BAF3-BAFB6C249578}" type="slidenum">
              <a:rPr lang="en-US" smtClean="0"/>
              <a:t>5</a:t>
            </a:fld>
            <a:endParaRPr lang="en-US" dirty="0"/>
          </a:p>
        </p:txBody>
      </p:sp>
    </p:spTree>
    <p:extLst>
      <p:ext uri="{BB962C8B-B14F-4D97-AF65-F5344CB8AC3E}">
        <p14:creationId xmlns:p14="http://schemas.microsoft.com/office/powerpoint/2010/main" val="51882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50"/>
                                  </p:iterate>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1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lstStyle/>
          <a:p>
            <a:endParaRPr lang="en-US" dirty="0"/>
          </a:p>
        </p:txBody>
      </p:sp>
      <p:sp>
        <p:nvSpPr>
          <p:cNvPr id="3" name="Content Placeholder 2"/>
          <p:cNvSpPr>
            <a:spLocks noGrp="1"/>
          </p:cNvSpPr>
          <p:nvPr>
            <p:ph idx="1"/>
          </p:nvPr>
        </p:nvSpPr>
        <p:spPr>
          <a:xfrm>
            <a:off x="457200" y="304800"/>
            <a:ext cx="8229600" cy="6248400"/>
          </a:xfrm>
        </p:spPr>
        <p:txBody>
          <a:bodyPr>
            <a:normAutofit/>
          </a:bodyPr>
          <a:lstStyle/>
          <a:p>
            <a:r>
              <a:rPr lang="en-US" i="1" dirty="0" smtClean="0">
                <a:solidFill>
                  <a:schemeClr val="bg1">
                    <a:lumMod val="95000"/>
                    <a:lumOff val="5000"/>
                  </a:schemeClr>
                </a:solidFill>
              </a:rPr>
              <a:t>    Rather </a:t>
            </a:r>
            <a:r>
              <a:rPr lang="en-US" i="1" dirty="0">
                <a:solidFill>
                  <a:schemeClr val="bg1">
                    <a:lumMod val="95000"/>
                    <a:lumOff val="5000"/>
                  </a:schemeClr>
                </a:solidFill>
              </a:rPr>
              <a:t>holding accidents as haphazard </a:t>
            </a:r>
            <a:r>
              <a:rPr lang="en-US" i="1" dirty="0" smtClean="0">
                <a:solidFill>
                  <a:schemeClr val="bg1">
                    <a:lumMod val="95000"/>
                    <a:lumOff val="5000"/>
                  </a:schemeClr>
                </a:solidFill>
              </a:rPr>
              <a:t>of lost </a:t>
            </a:r>
            <a:r>
              <a:rPr lang="en-US" i="1" dirty="0">
                <a:solidFill>
                  <a:schemeClr val="bg1">
                    <a:lumMod val="95000"/>
                    <a:lumOff val="5000"/>
                  </a:schemeClr>
                </a:solidFill>
              </a:rPr>
              <a:t>control, let’s adapt </a:t>
            </a:r>
            <a:r>
              <a:rPr lang="en-US" i="1" dirty="0" smtClean="0">
                <a:solidFill>
                  <a:schemeClr val="bg1">
                    <a:lumMod val="95000"/>
                    <a:lumOff val="5000"/>
                  </a:schemeClr>
                </a:solidFill>
              </a:rPr>
              <a:t>these moments as </a:t>
            </a:r>
            <a:r>
              <a:rPr lang="en-US" i="1" dirty="0">
                <a:solidFill>
                  <a:schemeClr val="bg1">
                    <a:lumMod val="95000"/>
                    <a:lumOff val="5000"/>
                  </a:schemeClr>
                </a:solidFill>
              </a:rPr>
              <a:t>excitement </a:t>
            </a:r>
            <a:r>
              <a:rPr lang="en-US" i="1" dirty="0" smtClean="0">
                <a:solidFill>
                  <a:schemeClr val="bg1">
                    <a:lumMod val="95000"/>
                    <a:lumOff val="5000"/>
                  </a:schemeClr>
                </a:solidFill>
              </a:rPr>
              <a:t>of </a:t>
            </a:r>
            <a:r>
              <a:rPr lang="en-US" i="1" dirty="0">
                <a:solidFill>
                  <a:schemeClr val="bg1">
                    <a:lumMod val="95000"/>
                    <a:lumOff val="5000"/>
                  </a:schemeClr>
                </a:solidFill>
              </a:rPr>
              <a:t>embracing spontaneity</a:t>
            </a:r>
            <a:r>
              <a:rPr lang="en-US" i="1" dirty="0" smtClean="0">
                <a:solidFill>
                  <a:schemeClr val="bg1">
                    <a:lumMod val="95000"/>
                    <a:lumOff val="5000"/>
                  </a:schemeClr>
                </a:solidFill>
              </a:rPr>
              <a:t>.  </a:t>
            </a:r>
          </a:p>
          <a:p>
            <a:endParaRPr lang="en-US" i="1" dirty="0" smtClean="0">
              <a:solidFill>
                <a:schemeClr val="bg1">
                  <a:lumMod val="95000"/>
                  <a:lumOff val="5000"/>
                </a:schemeClr>
              </a:solidFill>
            </a:endParaRPr>
          </a:p>
          <a:p>
            <a:r>
              <a:rPr lang="en-US" i="1" dirty="0" smtClean="0">
                <a:solidFill>
                  <a:schemeClr val="bg1">
                    <a:lumMod val="95000"/>
                    <a:lumOff val="5000"/>
                  </a:schemeClr>
                </a:solidFill>
              </a:rPr>
              <a:t>    Supposed </a:t>
            </a:r>
            <a:r>
              <a:rPr lang="en-US" i="1" dirty="0">
                <a:solidFill>
                  <a:schemeClr val="bg1">
                    <a:lumMod val="95000"/>
                    <a:lumOff val="5000"/>
                  </a:schemeClr>
                </a:solidFill>
              </a:rPr>
              <a:t>if we could align our life events as “perfect incidents of revered moments”, then we may live the </a:t>
            </a:r>
            <a:r>
              <a:rPr lang="en-US" i="1" dirty="0" smtClean="0">
                <a:solidFill>
                  <a:schemeClr val="bg1">
                    <a:lumMod val="95000"/>
                    <a:lumOff val="5000"/>
                  </a:schemeClr>
                </a:solidFill>
              </a:rPr>
              <a:t>experience of </a:t>
            </a:r>
            <a:r>
              <a:rPr lang="en-US" sz="3200" b="1" i="1" dirty="0" smtClean="0">
                <a:solidFill>
                  <a:schemeClr val="bg1">
                    <a:lumMod val="85000"/>
                    <a:lumOff val="15000"/>
                  </a:schemeClr>
                </a:solidFill>
                <a:latin typeface="Papyrus" pitchFamily="66" charset="0"/>
              </a:rPr>
              <a:t>Tao</a:t>
            </a:r>
            <a:r>
              <a:rPr lang="en-US" i="1" dirty="0" smtClean="0">
                <a:solidFill>
                  <a:schemeClr val="bg1">
                    <a:lumMod val="95000"/>
                    <a:lumOff val="5000"/>
                  </a:schemeClr>
                </a:solidFill>
              </a:rPr>
              <a:t>. </a:t>
            </a:r>
          </a:p>
          <a:p>
            <a:endParaRPr lang="en-US" i="1" dirty="0" smtClean="0">
              <a:solidFill>
                <a:schemeClr val="bg1">
                  <a:lumMod val="95000"/>
                  <a:lumOff val="5000"/>
                </a:schemeClr>
              </a:solidFill>
            </a:endParaRPr>
          </a:p>
          <a:p>
            <a:r>
              <a:rPr lang="en-US" i="1" dirty="0" smtClean="0">
                <a:solidFill>
                  <a:schemeClr val="bg1">
                    <a:lumMod val="95000"/>
                    <a:lumOff val="5000"/>
                  </a:schemeClr>
                </a:solidFill>
              </a:rPr>
              <a:t>     Admiration endures </a:t>
            </a:r>
            <a:r>
              <a:rPr lang="en-US" i="1" dirty="0" smtClean="0">
                <a:solidFill>
                  <a:schemeClr val="accent6">
                    <a:lumMod val="50000"/>
                  </a:schemeClr>
                </a:solidFill>
              </a:rPr>
              <a:t>“</a:t>
            </a:r>
            <a:r>
              <a:rPr lang="en-US" i="1" dirty="0">
                <a:solidFill>
                  <a:schemeClr val="accent6">
                    <a:lumMod val="50000"/>
                  </a:schemeClr>
                </a:solidFill>
              </a:rPr>
              <a:t>what’s so</a:t>
            </a:r>
            <a:r>
              <a:rPr lang="en-US" i="1" dirty="0" smtClean="0">
                <a:solidFill>
                  <a:schemeClr val="accent6">
                    <a:lumMod val="50000"/>
                  </a:schemeClr>
                </a:solidFill>
              </a:rPr>
              <a:t>” </a:t>
            </a:r>
            <a:r>
              <a:rPr lang="en-US" i="1" dirty="0" smtClean="0">
                <a:solidFill>
                  <a:schemeClr val="bg1">
                    <a:lumMod val="95000"/>
                    <a:lumOff val="5000"/>
                  </a:schemeClr>
                </a:solidFill>
              </a:rPr>
              <a:t>and differentiating </a:t>
            </a:r>
            <a:r>
              <a:rPr lang="en-US" i="1" dirty="0">
                <a:solidFill>
                  <a:schemeClr val="accent6">
                    <a:lumMod val="50000"/>
                  </a:schemeClr>
                </a:solidFill>
              </a:rPr>
              <a:t>“what’s not</a:t>
            </a:r>
            <a:r>
              <a:rPr lang="en-US" i="1" dirty="0" smtClean="0">
                <a:solidFill>
                  <a:schemeClr val="accent6">
                    <a:lumMod val="50000"/>
                  </a:schemeClr>
                </a:solidFill>
              </a:rPr>
              <a:t>” </a:t>
            </a:r>
            <a:r>
              <a:rPr lang="en-US" i="1" dirty="0">
                <a:solidFill>
                  <a:schemeClr val="bg1">
                    <a:lumMod val="95000"/>
                    <a:lumOff val="5000"/>
                  </a:schemeClr>
                </a:solidFill>
              </a:rPr>
              <a:t>in</a:t>
            </a:r>
            <a:r>
              <a:rPr lang="en-US" i="1" dirty="0" smtClean="0">
                <a:solidFill>
                  <a:schemeClr val="bg1">
                    <a:lumMod val="95000"/>
                    <a:lumOff val="5000"/>
                  </a:schemeClr>
                </a:solidFill>
              </a:rPr>
              <a:t> honoring </a:t>
            </a:r>
            <a:r>
              <a:rPr lang="en-US" i="1" dirty="0">
                <a:solidFill>
                  <a:schemeClr val="accent6">
                    <a:lumMod val="50000"/>
                  </a:schemeClr>
                </a:solidFill>
              </a:rPr>
              <a:t>“what is.” </a:t>
            </a:r>
            <a:endParaRPr lang="en-US" i="1" dirty="0" smtClean="0">
              <a:solidFill>
                <a:schemeClr val="accent6">
                  <a:lumMod val="50000"/>
                </a:schemeClr>
              </a:solidFill>
            </a:endParaRPr>
          </a:p>
          <a:p>
            <a:endParaRPr lang="en-US" i="1" dirty="0" smtClean="0">
              <a:solidFill>
                <a:schemeClr val="accent6">
                  <a:lumMod val="50000"/>
                </a:schemeClr>
              </a:solidFill>
            </a:endParaRPr>
          </a:p>
          <a:p>
            <a:r>
              <a:rPr lang="en-US" i="1" dirty="0" smtClean="0">
                <a:solidFill>
                  <a:schemeClr val="bg1"/>
                </a:solidFill>
              </a:rPr>
              <a:t>  Have you ever argue saying, “This shouldn't be!”</a:t>
            </a:r>
            <a:endParaRPr lang="en-US" dirty="0">
              <a:solidFill>
                <a:schemeClr val="bg1"/>
              </a:solidFill>
              <a:latin typeface="Antigoni Med" pitchFamily="34" charset="0"/>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6</a:t>
            </a:fld>
            <a:endParaRPr lang="en-US" dirty="0"/>
          </a:p>
        </p:txBody>
      </p:sp>
    </p:spTree>
    <p:extLst>
      <p:ext uri="{BB962C8B-B14F-4D97-AF65-F5344CB8AC3E}">
        <p14:creationId xmlns:p14="http://schemas.microsoft.com/office/powerpoint/2010/main" val="4946874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lt">
                                    <p:tmPct val="10000"/>
                                  </p:iterate>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533400"/>
            <a:ext cx="8229600" cy="5943600"/>
          </a:xfrm>
        </p:spPr>
        <p:txBody>
          <a:bodyPr>
            <a:normAutofit/>
          </a:bodyPr>
          <a:lstStyle/>
          <a:p>
            <a:r>
              <a:rPr lang="en-US" i="1" dirty="0" smtClean="0">
                <a:solidFill>
                  <a:schemeClr val="bg1">
                    <a:lumMod val="95000"/>
                    <a:lumOff val="5000"/>
                  </a:schemeClr>
                </a:solidFill>
              </a:rPr>
              <a:t>    Having breakthroughs occurs outside familiarity and into new realms of unfamiliarity.  This is where real-time wisdom is aroused, creating those “Aha</a:t>
            </a:r>
            <a:r>
              <a:rPr lang="en-US" i="1" dirty="0">
                <a:solidFill>
                  <a:schemeClr val="bg1">
                    <a:lumMod val="95000"/>
                    <a:lumOff val="5000"/>
                  </a:schemeClr>
                </a:solidFill>
              </a:rPr>
              <a:t>” </a:t>
            </a:r>
            <a:r>
              <a:rPr lang="en-US" i="1" dirty="0" smtClean="0">
                <a:solidFill>
                  <a:schemeClr val="bg1">
                    <a:lumMod val="95000"/>
                    <a:lumOff val="5000"/>
                  </a:schemeClr>
                </a:solidFill>
              </a:rPr>
              <a:t>moments.</a:t>
            </a:r>
          </a:p>
          <a:p>
            <a:pPr marL="137160" indent="0">
              <a:buNone/>
            </a:pPr>
            <a:endParaRPr lang="en-US" i="1" dirty="0" smtClean="0">
              <a:solidFill>
                <a:schemeClr val="bg1">
                  <a:lumMod val="95000"/>
                  <a:lumOff val="5000"/>
                </a:schemeClr>
              </a:solidFill>
            </a:endParaRPr>
          </a:p>
          <a:p>
            <a:r>
              <a:rPr lang="en-US" i="1" dirty="0" smtClean="0">
                <a:solidFill>
                  <a:schemeClr val="bg1">
                    <a:lumMod val="95000"/>
                    <a:lumOff val="5000"/>
                  </a:schemeClr>
                </a:solidFill>
              </a:rPr>
              <a:t>    The awakening to this knowledge starts from in moments noticing when I </a:t>
            </a:r>
            <a:r>
              <a:rPr lang="en-US" i="1" dirty="0" smtClean="0">
                <a:solidFill>
                  <a:schemeClr val="accent6">
                    <a:lumMod val="50000"/>
                  </a:schemeClr>
                </a:solidFill>
              </a:rPr>
              <a:t>“I don’t know </a:t>
            </a:r>
            <a:r>
              <a:rPr lang="en-US" i="1" dirty="0" smtClean="0">
                <a:solidFill>
                  <a:schemeClr val="bg1">
                    <a:lumMod val="75000"/>
                    <a:lumOff val="25000"/>
                  </a:schemeClr>
                </a:solidFill>
              </a:rPr>
              <a:t>that</a:t>
            </a:r>
            <a:r>
              <a:rPr lang="en-US" i="1" dirty="0" smtClean="0">
                <a:solidFill>
                  <a:schemeClr val="accent6">
                    <a:lumMod val="50000"/>
                  </a:schemeClr>
                </a:solidFill>
              </a:rPr>
              <a:t> I don’t know” </a:t>
            </a:r>
            <a:r>
              <a:rPr lang="en-US" i="1" dirty="0" smtClean="0">
                <a:solidFill>
                  <a:schemeClr val="bg1">
                    <a:lumMod val="95000"/>
                    <a:lumOff val="5000"/>
                  </a:schemeClr>
                </a:solidFill>
              </a:rPr>
              <a:t>as a breaking ground to fresh wisdom.</a:t>
            </a:r>
          </a:p>
          <a:p>
            <a:endParaRPr lang="en-US" i="1" dirty="0">
              <a:solidFill>
                <a:schemeClr val="bg1">
                  <a:lumMod val="95000"/>
                  <a:lumOff val="5000"/>
                </a:schemeClr>
              </a:solidFill>
            </a:endParaRPr>
          </a:p>
          <a:p>
            <a:r>
              <a:rPr lang="en-US" i="1" dirty="0" smtClean="0">
                <a:solidFill>
                  <a:schemeClr val="bg1">
                    <a:lumMod val="95000"/>
                    <a:lumOff val="5000"/>
                  </a:schemeClr>
                </a:solidFill>
              </a:rPr>
              <a:t>    Not only do these keys of unknowing humbly provokes power to birth knowledge, it empties our mind to land deeper in the heart.</a:t>
            </a:r>
            <a:endParaRPr lang="en-US" dirty="0"/>
          </a:p>
        </p:txBody>
      </p:sp>
      <p:sp>
        <p:nvSpPr>
          <p:cNvPr id="4" name="Slide Number Placeholder 3"/>
          <p:cNvSpPr>
            <a:spLocks noGrp="1"/>
          </p:cNvSpPr>
          <p:nvPr>
            <p:ph type="sldNum" sz="quarter" idx="12"/>
          </p:nvPr>
        </p:nvSpPr>
        <p:spPr/>
        <p:txBody>
          <a:bodyPr/>
          <a:lstStyle/>
          <a:p>
            <a:fld id="{C26271A1-65B2-4CE3-BAF3-BAFB6C249578}" type="slidenum">
              <a:rPr lang="en-US" smtClean="0"/>
              <a:t>7</a:t>
            </a:fld>
            <a:endParaRPr lang="en-US" dirty="0"/>
          </a:p>
        </p:txBody>
      </p:sp>
    </p:spTree>
    <p:extLst>
      <p:ext uri="{BB962C8B-B14F-4D97-AF65-F5344CB8AC3E}">
        <p14:creationId xmlns:p14="http://schemas.microsoft.com/office/powerpoint/2010/main" val="1014489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7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7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2000" t="-58000" b="-5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943600"/>
          </a:xfrm>
        </p:spPr>
        <p:txBody>
          <a:bodyPr>
            <a:normAutofit lnSpcReduction="10000"/>
          </a:bodyPr>
          <a:lstStyle/>
          <a:p>
            <a:endParaRPr lang="en-US" b="1" i="1" dirty="0" smtClean="0">
              <a:solidFill>
                <a:schemeClr val="bg1"/>
              </a:solidFill>
            </a:endParaRPr>
          </a:p>
          <a:p>
            <a:r>
              <a:rPr lang="en-US" sz="2600" i="1" dirty="0" smtClean="0">
                <a:solidFill>
                  <a:schemeClr val="bg1">
                    <a:lumMod val="75000"/>
                    <a:lumOff val="25000"/>
                  </a:schemeClr>
                </a:solidFill>
              </a:rPr>
              <a:t>    Essentially, the birth of knowledge has no reason.  In fact, when </a:t>
            </a:r>
            <a:r>
              <a:rPr lang="en-US" sz="2600" i="1" dirty="0">
                <a:solidFill>
                  <a:schemeClr val="bg1">
                    <a:lumMod val="75000"/>
                    <a:lumOff val="25000"/>
                  </a:schemeClr>
                </a:solidFill>
              </a:rPr>
              <a:t>we </a:t>
            </a:r>
            <a:r>
              <a:rPr lang="en-US" sz="2600" i="1" dirty="0" smtClean="0">
                <a:solidFill>
                  <a:schemeClr val="bg1">
                    <a:lumMod val="75000"/>
                    <a:lumOff val="25000"/>
                  </a:schemeClr>
                </a:solidFill>
              </a:rPr>
              <a:t>give </a:t>
            </a:r>
            <a:r>
              <a:rPr lang="en-US" sz="2600" i="1" dirty="0">
                <a:solidFill>
                  <a:schemeClr val="bg1">
                    <a:lumMod val="75000"/>
                    <a:lumOff val="25000"/>
                  </a:schemeClr>
                </a:solidFill>
              </a:rPr>
              <a:t>up reasons to live our life, life shows us how to live. </a:t>
            </a:r>
            <a:r>
              <a:rPr lang="en-US" sz="2600" i="1" dirty="0" smtClean="0">
                <a:solidFill>
                  <a:schemeClr val="bg1">
                    <a:lumMod val="75000"/>
                    <a:lumOff val="25000"/>
                  </a:schemeClr>
                </a:solidFill>
              </a:rPr>
              <a:t> </a:t>
            </a:r>
          </a:p>
          <a:p>
            <a:endParaRPr lang="en-US" sz="2600" i="1" dirty="0">
              <a:solidFill>
                <a:schemeClr val="bg1">
                  <a:lumMod val="75000"/>
                  <a:lumOff val="25000"/>
                </a:schemeClr>
              </a:solidFill>
            </a:endParaRPr>
          </a:p>
          <a:p>
            <a:r>
              <a:rPr lang="en-US" sz="2600" i="1" dirty="0" smtClean="0">
                <a:solidFill>
                  <a:schemeClr val="bg1">
                    <a:lumMod val="75000"/>
                    <a:lumOff val="25000"/>
                  </a:schemeClr>
                </a:solidFill>
              </a:rPr>
              <a:t>   These mindless states of emptying ourselves sustains “Mindlessness” or, “Non-mind.”  This consciousness engages boundless wisdom to our surfing moments…. celebrating “being-ness.”  </a:t>
            </a:r>
          </a:p>
          <a:p>
            <a:endParaRPr lang="en-US" sz="2600" i="1" dirty="0">
              <a:solidFill>
                <a:schemeClr val="bg1">
                  <a:lumMod val="75000"/>
                  <a:lumOff val="25000"/>
                </a:schemeClr>
              </a:solidFill>
            </a:endParaRPr>
          </a:p>
          <a:p>
            <a:r>
              <a:rPr lang="en-US" sz="2600" i="1" dirty="0" smtClean="0">
                <a:solidFill>
                  <a:schemeClr val="bg1">
                    <a:lumMod val="75000"/>
                    <a:lumOff val="25000"/>
                  </a:schemeClr>
                </a:solidFill>
              </a:rPr>
              <a:t>    Although having the absence </a:t>
            </a:r>
            <a:r>
              <a:rPr lang="en-US" sz="2600" i="1" dirty="0">
                <a:solidFill>
                  <a:schemeClr val="bg1">
                    <a:lumMod val="75000"/>
                    <a:lumOff val="25000"/>
                  </a:schemeClr>
                </a:solidFill>
              </a:rPr>
              <a:t>of words and </a:t>
            </a:r>
            <a:r>
              <a:rPr lang="en-US" sz="2600" i="1" dirty="0" smtClean="0">
                <a:solidFill>
                  <a:schemeClr val="bg1">
                    <a:lumMod val="75000"/>
                    <a:lumOff val="25000"/>
                  </a:schemeClr>
                </a:solidFill>
              </a:rPr>
              <a:t>meaning offers no measurement, it does suspend </a:t>
            </a:r>
            <a:r>
              <a:rPr lang="en-US" sz="2600" i="1" dirty="0">
                <a:solidFill>
                  <a:schemeClr val="bg1">
                    <a:lumMod val="75000"/>
                    <a:lumOff val="25000"/>
                  </a:schemeClr>
                </a:solidFill>
              </a:rPr>
              <a:t>thoughts </a:t>
            </a:r>
            <a:r>
              <a:rPr lang="en-US" sz="2600" i="1" dirty="0" smtClean="0">
                <a:solidFill>
                  <a:schemeClr val="bg1">
                    <a:lumMod val="75000"/>
                    <a:lumOff val="25000"/>
                  </a:schemeClr>
                </a:solidFill>
              </a:rPr>
              <a:t>temporary without holding conclusion, yet reserves fresh reference.  Therefore</a:t>
            </a:r>
            <a:r>
              <a:rPr lang="en-US" sz="2600" i="1" dirty="0">
                <a:solidFill>
                  <a:schemeClr val="bg1">
                    <a:lumMod val="75000"/>
                    <a:lumOff val="25000"/>
                  </a:schemeClr>
                </a:solidFill>
              </a:rPr>
              <a:t>, meaningless and pointlessness sources true knowledge. </a:t>
            </a:r>
            <a:endParaRPr lang="en-US" i="1" dirty="0" smtClean="0">
              <a:solidFill>
                <a:schemeClr val="bg1">
                  <a:lumMod val="75000"/>
                  <a:lumOff val="2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8</a:t>
            </a:fld>
            <a:endParaRPr lang="en-US" dirty="0"/>
          </a:p>
        </p:txBody>
      </p:sp>
    </p:spTree>
    <p:extLst>
      <p:ext uri="{BB962C8B-B14F-4D97-AF65-F5344CB8AC3E}">
        <p14:creationId xmlns:p14="http://schemas.microsoft.com/office/powerpoint/2010/main" val="5529523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7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7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7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l="-10000"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457200"/>
            <a:ext cx="8229600" cy="6004560"/>
          </a:xfrm>
        </p:spPr>
        <p:txBody>
          <a:bodyPr>
            <a:normAutofit fontScale="85000" lnSpcReduction="20000"/>
          </a:bodyPr>
          <a:lstStyle/>
          <a:p>
            <a:endParaRPr lang="en-US" dirty="0" smtClean="0">
              <a:solidFill>
                <a:schemeClr val="bg1">
                  <a:lumMod val="65000"/>
                  <a:lumOff val="35000"/>
                </a:schemeClr>
              </a:solidFill>
            </a:endParaRPr>
          </a:p>
          <a:p>
            <a:r>
              <a:rPr lang="en-US" i="1" dirty="0" smtClean="0">
                <a:solidFill>
                  <a:schemeClr val="bg1">
                    <a:lumMod val="75000"/>
                    <a:lumOff val="25000"/>
                  </a:schemeClr>
                </a:solidFill>
              </a:rPr>
              <a:t>    Both </a:t>
            </a:r>
            <a:r>
              <a:rPr lang="en-US" i="1" dirty="0" smtClean="0">
                <a:solidFill>
                  <a:schemeClr val="accent6">
                    <a:lumMod val="50000"/>
                  </a:schemeClr>
                </a:solidFill>
              </a:rPr>
              <a:t>“Knowing</a:t>
            </a:r>
            <a:r>
              <a:rPr lang="en-US" i="1" dirty="0">
                <a:solidFill>
                  <a:schemeClr val="accent6">
                    <a:lumMod val="50000"/>
                  </a:schemeClr>
                </a:solidFill>
              </a:rPr>
              <a:t>” </a:t>
            </a:r>
            <a:r>
              <a:rPr lang="en-US" i="1" dirty="0">
                <a:solidFill>
                  <a:schemeClr val="bg1">
                    <a:lumMod val="75000"/>
                    <a:lumOff val="25000"/>
                  </a:schemeClr>
                </a:solidFill>
              </a:rPr>
              <a:t>and</a:t>
            </a:r>
            <a:r>
              <a:rPr lang="en-US" i="1" dirty="0" smtClean="0">
                <a:solidFill>
                  <a:schemeClr val="bg1">
                    <a:lumMod val="75000"/>
                    <a:lumOff val="25000"/>
                  </a:schemeClr>
                </a:solidFill>
              </a:rPr>
              <a:t> </a:t>
            </a:r>
            <a:r>
              <a:rPr lang="en-US" i="1" dirty="0">
                <a:solidFill>
                  <a:schemeClr val="bg1">
                    <a:lumMod val="65000"/>
                    <a:lumOff val="35000"/>
                  </a:schemeClr>
                </a:solidFill>
              </a:rPr>
              <a:t>“</a:t>
            </a:r>
            <a:r>
              <a:rPr lang="en-US" i="1" dirty="0">
                <a:solidFill>
                  <a:schemeClr val="accent6">
                    <a:lumMod val="50000"/>
                  </a:schemeClr>
                </a:solidFill>
              </a:rPr>
              <a:t>not knowing” </a:t>
            </a:r>
            <a:r>
              <a:rPr lang="en-US" i="1" dirty="0" smtClean="0">
                <a:solidFill>
                  <a:schemeClr val="bg1">
                    <a:lumMod val="75000"/>
                    <a:lumOff val="25000"/>
                  </a:schemeClr>
                </a:solidFill>
              </a:rPr>
              <a:t>usually</a:t>
            </a:r>
            <a:r>
              <a:rPr lang="en-US" i="1" dirty="0" smtClean="0">
                <a:solidFill>
                  <a:schemeClr val="accent6">
                    <a:lumMod val="50000"/>
                  </a:schemeClr>
                </a:solidFill>
              </a:rPr>
              <a:t> </a:t>
            </a:r>
            <a:r>
              <a:rPr lang="en-US" i="1" dirty="0">
                <a:solidFill>
                  <a:schemeClr val="bg1">
                    <a:lumMod val="75000"/>
                    <a:lumOff val="25000"/>
                  </a:schemeClr>
                </a:solidFill>
              </a:rPr>
              <a:t>draws criticisms </a:t>
            </a:r>
            <a:r>
              <a:rPr lang="en-US" i="1" dirty="0" smtClean="0">
                <a:solidFill>
                  <a:schemeClr val="bg1">
                    <a:lumMod val="65000"/>
                    <a:lumOff val="35000"/>
                  </a:schemeClr>
                </a:solidFill>
              </a:rPr>
              <a:t>and sometimes consequences carried by </a:t>
            </a:r>
            <a:r>
              <a:rPr lang="en-US" i="1" dirty="0">
                <a:solidFill>
                  <a:schemeClr val="bg1">
                    <a:lumMod val="65000"/>
                    <a:lumOff val="35000"/>
                  </a:schemeClr>
                </a:solidFill>
              </a:rPr>
              <a:t>most </a:t>
            </a:r>
            <a:r>
              <a:rPr lang="en-US" i="1" dirty="0" smtClean="0">
                <a:solidFill>
                  <a:schemeClr val="bg1">
                    <a:lumMod val="65000"/>
                    <a:lumOff val="35000"/>
                  </a:schemeClr>
                </a:solidFill>
              </a:rPr>
              <a:t>cultures; Walking this </a:t>
            </a:r>
            <a:r>
              <a:rPr lang="en-US" i="1" dirty="0">
                <a:solidFill>
                  <a:schemeClr val="bg1">
                    <a:lumMod val="65000"/>
                    <a:lumOff val="35000"/>
                  </a:schemeClr>
                </a:solidFill>
              </a:rPr>
              <a:t>tight rope </a:t>
            </a:r>
            <a:r>
              <a:rPr lang="en-US" i="1" dirty="0" smtClean="0">
                <a:solidFill>
                  <a:schemeClr val="bg1">
                    <a:lumMod val="65000"/>
                    <a:lumOff val="35000"/>
                  </a:schemeClr>
                </a:solidFill>
              </a:rPr>
              <a:t>causes high expectation and poor performance</a:t>
            </a:r>
            <a:r>
              <a:rPr lang="en-US" i="1" dirty="0">
                <a:solidFill>
                  <a:schemeClr val="bg1">
                    <a:lumMod val="65000"/>
                    <a:lumOff val="35000"/>
                  </a:schemeClr>
                </a:solidFill>
              </a:rPr>
              <a:t>. </a:t>
            </a:r>
            <a:r>
              <a:rPr lang="en-US" i="1" dirty="0" smtClean="0">
                <a:solidFill>
                  <a:schemeClr val="bg1">
                    <a:lumMod val="65000"/>
                    <a:lumOff val="35000"/>
                  </a:schemeClr>
                </a:solidFill>
              </a:rPr>
              <a:t> Yet</a:t>
            </a:r>
            <a:r>
              <a:rPr lang="en-US" i="1" dirty="0">
                <a:solidFill>
                  <a:schemeClr val="bg1">
                    <a:lumMod val="65000"/>
                    <a:lumOff val="35000"/>
                  </a:schemeClr>
                </a:solidFill>
              </a:rPr>
              <a:t>, how do we arrive to </a:t>
            </a:r>
            <a:r>
              <a:rPr lang="en-US" i="1" dirty="0" smtClean="0">
                <a:solidFill>
                  <a:schemeClr val="bg1">
                    <a:lumMod val="65000"/>
                    <a:lumOff val="35000"/>
                  </a:schemeClr>
                </a:solidFill>
              </a:rPr>
              <a:t>a </a:t>
            </a:r>
            <a:r>
              <a:rPr lang="en-US" i="1" dirty="0">
                <a:solidFill>
                  <a:schemeClr val="bg1">
                    <a:lumMod val="65000"/>
                    <a:lumOff val="35000"/>
                  </a:schemeClr>
                </a:solidFill>
              </a:rPr>
              <a:t>innocent place of knowledge that touches the </a:t>
            </a:r>
            <a:r>
              <a:rPr lang="en-US" b="1" i="1" dirty="0">
                <a:solidFill>
                  <a:schemeClr val="bg1">
                    <a:lumMod val="85000"/>
                    <a:lumOff val="15000"/>
                  </a:schemeClr>
                </a:solidFill>
                <a:latin typeface="Papyrus" pitchFamily="66" charset="0"/>
              </a:rPr>
              <a:t>Tao</a:t>
            </a:r>
            <a:r>
              <a:rPr lang="en-US" i="1" dirty="0" smtClean="0">
                <a:solidFill>
                  <a:schemeClr val="bg1">
                    <a:lumMod val="65000"/>
                    <a:lumOff val="35000"/>
                  </a:schemeClr>
                </a:solidFill>
              </a:rPr>
              <a:t> </a:t>
            </a:r>
            <a:r>
              <a:rPr lang="en-US" i="1" dirty="0" smtClean="0">
                <a:solidFill>
                  <a:schemeClr val="bg1">
                    <a:lumMod val="65000"/>
                    <a:lumOff val="35000"/>
                  </a:schemeClr>
                </a:solidFill>
              </a:rPr>
              <a:t>Wisdom</a:t>
            </a:r>
            <a:r>
              <a:rPr lang="en-US" i="1" dirty="0" smtClean="0">
                <a:solidFill>
                  <a:schemeClr val="bg1">
                    <a:lumMod val="65000"/>
                    <a:lumOff val="35000"/>
                  </a:schemeClr>
                </a:solidFill>
                <a:latin typeface="Algerian" pitchFamily="82" charset="0"/>
                <a:cs typeface="Arial" pitchFamily="34" charset="0"/>
              </a:rPr>
              <a:t>?   </a:t>
            </a:r>
          </a:p>
          <a:p>
            <a:endParaRPr lang="en-US" i="1" dirty="0" smtClean="0">
              <a:solidFill>
                <a:schemeClr val="bg1">
                  <a:lumMod val="65000"/>
                  <a:lumOff val="35000"/>
                </a:schemeClr>
              </a:solidFill>
            </a:endParaRPr>
          </a:p>
          <a:p>
            <a:r>
              <a:rPr lang="en-US" i="1" dirty="0" smtClean="0">
                <a:solidFill>
                  <a:schemeClr val="bg1">
                    <a:lumMod val="65000"/>
                    <a:lumOff val="35000"/>
                  </a:schemeClr>
                </a:solidFill>
              </a:rPr>
              <a:t>     Let’s go </a:t>
            </a:r>
            <a:r>
              <a:rPr lang="en-US" i="1" dirty="0">
                <a:solidFill>
                  <a:schemeClr val="bg1">
                    <a:lumMod val="65000"/>
                    <a:lumOff val="35000"/>
                  </a:schemeClr>
                </a:solidFill>
              </a:rPr>
              <a:t>deeper </a:t>
            </a:r>
            <a:r>
              <a:rPr lang="en-US" i="1" dirty="0" smtClean="0">
                <a:solidFill>
                  <a:schemeClr val="bg1">
                    <a:lumMod val="65000"/>
                    <a:lumOff val="35000"/>
                  </a:schemeClr>
                </a:solidFill>
              </a:rPr>
              <a:t>to review </a:t>
            </a:r>
            <a:r>
              <a:rPr lang="en-US" i="1" dirty="0">
                <a:solidFill>
                  <a:schemeClr val="bg1">
                    <a:lumMod val="65000"/>
                    <a:lumOff val="35000"/>
                  </a:schemeClr>
                </a:solidFill>
              </a:rPr>
              <a:t>the myths that </a:t>
            </a:r>
            <a:r>
              <a:rPr lang="en-US" i="1" dirty="0" smtClean="0">
                <a:solidFill>
                  <a:schemeClr val="bg1">
                    <a:lumMod val="65000"/>
                    <a:lumOff val="35000"/>
                  </a:schemeClr>
                </a:solidFill>
              </a:rPr>
              <a:t>destroy our    intrinsic </a:t>
            </a:r>
            <a:r>
              <a:rPr lang="en-US" i="1" dirty="0">
                <a:solidFill>
                  <a:schemeClr val="bg1">
                    <a:lumMod val="65000"/>
                    <a:lumOff val="35000"/>
                  </a:schemeClr>
                </a:solidFill>
              </a:rPr>
              <a:t>knowing. </a:t>
            </a:r>
            <a:endParaRPr lang="en-US" i="1" dirty="0" smtClean="0">
              <a:solidFill>
                <a:schemeClr val="bg1">
                  <a:lumMod val="65000"/>
                  <a:lumOff val="35000"/>
                </a:schemeClr>
              </a:solidFill>
            </a:endParaRPr>
          </a:p>
          <a:p>
            <a:endParaRPr lang="en-US" i="1" dirty="0" smtClean="0">
              <a:solidFill>
                <a:schemeClr val="bg1">
                  <a:lumMod val="65000"/>
                  <a:lumOff val="35000"/>
                </a:schemeClr>
              </a:solidFill>
            </a:endParaRPr>
          </a:p>
          <a:p>
            <a:r>
              <a:rPr lang="en-US" i="1" dirty="0" smtClean="0">
                <a:solidFill>
                  <a:schemeClr val="bg1">
                    <a:lumMod val="65000"/>
                    <a:lumOff val="35000"/>
                  </a:schemeClr>
                </a:solidFill>
              </a:rPr>
              <a:t>    First</a:t>
            </a:r>
            <a:r>
              <a:rPr lang="en-US" i="1" dirty="0">
                <a:solidFill>
                  <a:schemeClr val="bg1">
                    <a:lumMod val="65000"/>
                    <a:lumOff val="35000"/>
                  </a:schemeClr>
                </a:solidFill>
              </a:rPr>
              <a:t>, we are already connected to this wisdom, yet somehow in our course of life we conveniently found a </a:t>
            </a:r>
            <a:r>
              <a:rPr lang="en-US" i="1" dirty="0" smtClean="0">
                <a:solidFill>
                  <a:schemeClr val="bg1">
                    <a:lumMod val="65000"/>
                    <a:lumOff val="35000"/>
                  </a:schemeClr>
                </a:solidFill>
              </a:rPr>
              <a:t>turn-off </a:t>
            </a:r>
            <a:r>
              <a:rPr lang="en-US" i="1" dirty="0">
                <a:solidFill>
                  <a:schemeClr val="bg1">
                    <a:lumMod val="65000"/>
                    <a:lumOff val="35000"/>
                  </a:schemeClr>
                </a:solidFill>
              </a:rPr>
              <a:t>switch to separate the </a:t>
            </a:r>
            <a:r>
              <a:rPr lang="en-US" i="1" dirty="0" smtClean="0">
                <a:solidFill>
                  <a:schemeClr val="accent6">
                    <a:lumMod val="50000"/>
                  </a:schemeClr>
                </a:solidFill>
              </a:rPr>
              <a:t>“Whole Perfect and</a:t>
            </a:r>
            <a:r>
              <a:rPr lang="en-US" i="1" dirty="0" smtClean="0">
                <a:solidFill>
                  <a:schemeClr val="accent6">
                    <a:lumMod val="50000"/>
                  </a:schemeClr>
                </a:solidFill>
                <a:latin typeface="Mistral" pitchFamily="66" charset="0"/>
              </a:rPr>
              <a:t> </a:t>
            </a:r>
            <a:r>
              <a:rPr lang="en-US" i="1" dirty="0" smtClean="0">
                <a:solidFill>
                  <a:schemeClr val="accent6">
                    <a:lumMod val="50000"/>
                  </a:schemeClr>
                </a:solidFill>
              </a:rPr>
              <a:t>Complete</a:t>
            </a:r>
            <a:r>
              <a:rPr lang="en-US" i="1" dirty="0">
                <a:solidFill>
                  <a:schemeClr val="accent6">
                    <a:lumMod val="50000"/>
                  </a:schemeClr>
                </a:solidFill>
              </a:rPr>
              <a:t>” </a:t>
            </a:r>
            <a:r>
              <a:rPr lang="en-US" i="1" dirty="0">
                <a:solidFill>
                  <a:schemeClr val="bg1">
                    <a:lumMod val="65000"/>
                    <a:lumOff val="35000"/>
                  </a:schemeClr>
                </a:solidFill>
              </a:rPr>
              <a:t>states of being. </a:t>
            </a:r>
            <a:r>
              <a:rPr lang="en-US" i="1" dirty="0" smtClean="0">
                <a:solidFill>
                  <a:schemeClr val="bg1">
                    <a:lumMod val="65000"/>
                    <a:lumOff val="35000"/>
                  </a:schemeClr>
                </a:solidFill>
              </a:rPr>
              <a:t>Surprisingly</a:t>
            </a:r>
            <a:r>
              <a:rPr lang="en-US" i="1" dirty="0">
                <a:solidFill>
                  <a:schemeClr val="bg1">
                    <a:lumMod val="65000"/>
                    <a:lumOff val="35000"/>
                  </a:schemeClr>
                </a:solidFill>
              </a:rPr>
              <a:t>, we are both consciously and unconsciously creating a stream </a:t>
            </a:r>
            <a:r>
              <a:rPr lang="en-US" i="1" dirty="0" smtClean="0">
                <a:solidFill>
                  <a:schemeClr val="bg1">
                    <a:lumMod val="65000"/>
                    <a:lumOff val="35000"/>
                  </a:schemeClr>
                </a:solidFill>
              </a:rPr>
              <a:t>of abundant </a:t>
            </a:r>
            <a:r>
              <a:rPr lang="en-US" i="1" dirty="0">
                <a:solidFill>
                  <a:schemeClr val="bg1">
                    <a:lumMod val="65000"/>
                    <a:lumOff val="35000"/>
                  </a:schemeClr>
                </a:solidFill>
              </a:rPr>
              <a:t>wisdom. </a:t>
            </a:r>
            <a:endParaRPr lang="en-US" i="1" dirty="0" smtClean="0">
              <a:solidFill>
                <a:schemeClr val="bg1">
                  <a:lumMod val="65000"/>
                  <a:lumOff val="35000"/>
                </a:schemeClr>
              </a:solidFill>
            </a:endParaRPr>
          </a:p>
          <a:p>
            <a:endParaRPr lang="en-US" dirty="0" smtClean="0">
              <a:solidFill>
                <a:schemeClr val="bg1">
                  <a:lumMod val="65000"/>
                  <a:lumOff val="35000"/>
                </a:schemeClr>
              </a:solidFill>
            </a:endParaRPr>
          </a:p>
          <a:p>
            <a:r>
              <a:rPr lang="en-US" sz="2400" b="1" i="1" dirty="0" smtClean="0">
                <a:solidFill>
                  <a:schemeClr val="bg1">
                    <a:lumMod val="65000"/>
                    <a:lumOff val="35000"/>
                  </a:schemeClr>
                </a:solidFill>
              </a:rPr>
              <a:t>                                    Notice </a:t>
            </a:r>
            <a:r>
              <a:rPr lang="en-US" sz="2400" b="1" i="1" dirty="0" smtClean="0">
                <a:solidFill>
                  <a:schemeClr val="accent6">
                    <a:lumMod val="50000"/>
                  </a:schemeClr>
                </a:solidFill>
              </a:rPr>
              <a:t>“Unconsciously</a:t>
            </a:r>
            <a:r>
              <a:rPr lang="en-US" sz="2400" b="1" i="1" dirty="0">
                <a:solidFill>
                  <a:schemeClr val="accent6">
                    <a:lumMod val="50000"/>
                  </a:schemeClr>
                </a:solidFill>
              </a:rPr>
              <a:t>” </a:t>
            </a:r>
            <a:r>
              <a:rPr lang="en-US" sz="2400" b="1" i="1" dirty="0">
                <a:solidFill>
                  <a:schemeClr val="bg1">
                    <a:lumMod val="65000"/>
                    <a:lumOff val="35000"/>
                  </a:schemeClr>
                </a:solidFill>
              </a:rPr>
              <a:t>is included as a “slip” word so the ego will not over-strain seeking right answers. </a:t>
            </a:r>
            <a:endParaRPr lang="en-US" dirty="0">
              <a:solidFill>
                <a:schemeClr val="bg1">
                  <a:lumMod val="65000"/>
                  <a:lumOff val="35000"/>
                </a:schemeClr>
              </a:solidFill>
            </a:endParaRPr>
          </a:p>
        </p:txBody>
      </p:sp>
      <p:sp>
        <p:nvSpPr>
          <p:cNvPr id="4" name="Slide Number Placeholder 3"/>
          <p:cNvSpPr>
            <a:spLocks noGrp="1"/>
          </p:cNvSpPr>
          <p:nvPr>
            <p:ph type="sldNum" sz="quarter" idx="12"/>
          </p:nvPr>
        </p:nvSpPr>
        <p:spPr/>
        <p:txBody>
          <a:bodyPr/>
          <a:lstStyle/>
          <a:p>
            <a:fld id="{C26271A1-65B2-4CE3-BAF3-BAFB6C249578}" type="slidenum">
              <a:rPr lang="en-US" smtClean="0"/>
              <a:t>9</a:t>
            </a:fld>
            <a:endParaRPr lang="en-US" dirty="0"/>
          </a:p>
        </p:txBody>
      </p:sp>
    </p:spTree>
    <p:extLst>
      <p:ext uri="{BB962C8B-B14F-4D97-AF65-F5344CB8AC3E}">
        <p14:creationId xmlns:p14="http://schemas.microsoft.com/office/powerpoint/2010/main" val="32815012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xEl>
                                              <p:pRg st="1" end="1"/>
                                            </p:txEl>
                                          </p:spTgt>
                                        </p:tgtEl>
                                        <p:attrNameLst>
                                          <p:attrName>style.opacity</p:attrName>
                                        </p:attrNameLst>
                                      </p:cBhvr>
                                      <p:to>
                                        <p:strVal val="0.5"/>
                                      </p:to>
                                    </p:set>
                                    <p:animEffect filter="image" prLst="opacity: 0.5">
                                      <p:cBhvr rctx="IE">
                                        <p:cTn id="7" dur="indefinite"/>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3799</TotalTime>
  <Words>4913</Words>
  <Application>Microsoft Office PowerPoint</Application>
  <PresentationFormat>On-screen Show (4:3)</PresentationFormat>
  <Paragraphs>380</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Apex</vt:lpstr>
      <vt:lpstr>                           </vt:lpstr>
      <vt:lpstr>                           </vt:lpstr>
      <vt:lpstr>   Accidental Wisdom                    to Unlocking the Tao                          </vt:lpstr>
      <vt:lpstr>      </vt:lpstr>
      <vt:lpstr>PowerPoint Presentation</vt:lpstr>
      <vt:lpstr>PowerPoint Presentation</vt:lpstr>
      <vt:lpstr>PowerPoint Presentation</vt:lpstr>
      <vt:lpstr>PowerPoint Presentation</vt:lpstr>
      <vt:lpstr> </vt:lpstr>
      <vt:lpstr> </vt:lpstr>
      <vt:lpstr> </vt:lpstr>
      <vt:lpstr> </vt:lpstr>
      <vt:lpstr> </vt:lpstr>
      <vt:lpstr> </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Company>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“Accidental Wisdom to Unlocking the Tao”  </dc:title>
  <dc:creator>john</dc:creator>
  <cp:lastModifiedBy>john</cp:lastModifiedBy>
  <cp:revision>681</cp:revision>
  <cp:lastPrinted>2012-06-01T00:50:04Z</cp:lastPrinted>
  <dcterms:created xsi:type="dcterms:W3CDTF">2012-05-17T00:32:06Z</dcterms:created>
  <dcterms:modified xsi:type="dcterms:W3CDTF">2012-06-21T03:12:30Z</dcterms:modified>
</cp:coreProperties>
</file>